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3"/>
  </p:sldMasterIdLst>
  <p:notesMasterIdLst>
    <p:notesMasterId r:id="rId50"/>
  </p:notesMasterIdLst>
  <p:handoutMasterIdLst>
    <p:handoutMasterId r:id="rId51"/>
  </p:handoutMasterIdLst>
  <p:sldIdLst>
    <p:sldId id="13988" r:id="rId4"/>
    <p:sldId id="13896" r:id="rId5"/>
    <p:sldId id="13990" r:id="rId6"/>
    <p:sldId id="13991" r:id="rId7"/>
    <p:sldId id="13992" r:id="rId8"/>
    <p:sldId id="14061" r:id="rId9"/>
    <p:sldId id="13998" r:id="rId10"/>
    <p:sldId id="13996" r:id="rId11"/>
    <p:sldId id="13999" r:id="rId12"/>
    <p:sldId id="14000" r:id="rId13"/>
    <p:sldId id="14001" r:id="rId14"/>
    <p:sldId id="14002" r:id="rId15"/>
    <p:sldId id="14003" r:id="rId16"/>
    <p:sldId id="14005" r:id="rId17"/>
    <p:sldId id="14006" r:id="rId18"/>
    <p:sldId id="14007" r:id="rId19"/>
    <p:sldId id="14008" r:id="rId20"/>
    <p:sldId id="14011" r:id="rId21"/>
    <p:sldId id="14012" r:id="rId22"/>
    <p:sldId id="14013" r:id="rId23"/>
    <p:sldId id="14014" r:id="rId24"/>
    <p:sldId id="14015" r:id="rId25"/>
    <p:sldId id="14016" r:id="rId26"/>
    <p:sldId id="14026" r:id="rId27"/>
    <p:sldId id="14027" r:id="rId28"/>
    <p:sldId id="14031" r:id="rId29"/>
    <p:sldId id="14315" r:id="rId30"/>
    <p:sldId id="14316" r:id="rId31"/>
    <p:sldId id="14321" r:id="rId32"/>
    <p:sldId id="14314" r:id="rId33"/>
    <p:sldId id="14062" r:id="rId34"/>
    <p:sldId id="14033" r:id="rId35"/>
    <p:sldId id="14037" r:id="rId36"/>
    <p:sldId id="14038" r:id="rId37"/>
    <p:sldId id="14039" r:id="rId38"/>
    <p:sldId id="14047" r:id="rId39"/>
    <p:sldId id="14063" r:id="rId40"/>
    <p:sldId id="13918" r:id="rId41"/>
    <p:sldId id="14066" r:id="rId42"/>
    <p:sldId id="13925" r:id="rId43"/>
    <p:sldId id="14067" r:id="rId44"/>
    <p:sldId id="14068" r:id="rId45"/>
    <p:sldId id="14057" r:id="rId46"/>
    <p:sldId id="14058" r:id="rId47"/>
    <p:sldId id="14059" r:id="rId48"/>
    <p:sldId id="14065" r:id="rId49"/>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584" userDrawn="1">
          <p15:clr>
            <a:srgbClr val="A4A3A4"/>
          </p15:clr>
        </p15:guide>
        <p15:guide id="2" orient="horz" pos="3696" userDrawn="1">
          <p15:clr>
            <a:srgbClr val="A4A3A4"/>
          </p15:clr>
        </p15:guide>
        <p15:guide id="3" pos="120" userDrawn="1">
          <p15:clr>
            <a:srgbClr val="A4A3A4"/>
          </p15:clr>
        </p15:guide>
        <p15:guide id="4" pos="7560" userDrawn="1">
          <p15:clr>
            <a:srgbClr val="A4A3A4"/>
          </p15:clr>
        </p15:guide>
        <p15:guide id="5" orient="horz" pos="480" userDrawn="1">
          <p15:clr>
            <a:srgbClr val="A4A3A4"/>
          </p15:clr>
        </p15:guide>
        <p15:guide id="6" orient="horz" pos="3384" userDrawn="1">
          <p15:clr>
            <a:srgbClr val="A4A3A4"/>
          </p15:clr>
        </p15:guide>
        <p15:guide id="7" orient="horz" pos="744"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DBCD085-A70D-80F0-3A0E-B201E38EFB34}" name="Collin W. Demay" initials="CWD" userId="S::cdemay@brandinstitute.com::101edd66-5034-4972-8a48-3a9b171fa865"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ahdi" initials="M" lastIdx="1" clrIdx="0">
    <p:extLst>
      <p:ext uri="{19B8F6BF-5375-455C-9EA6-DF929625EA0E}">
        <p15:presenceInfo xmlns:p15="http://schemas.microsoft.com/office/powerpoint/2012/main" userId="Mahd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DD9"/>
    <a:srgbClr val="1D3D7C"/>
    <a:srgbClr val="0BD0D9"/>
    <a:srgbClr val="94F5FA"/>
    <a:srgbClr val="C5D4F1"/>
    <a:srgbClr val="1D3C7C"/>
    <a:srgbClr val="EAEAEA"/>
    <a:srgbClr val="90CE90"/>
    <a:srgbClr val="999999"/>
    <a:srgbClr val="F96D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67" autoAdjust="0"/>
    <p:restoredTop sz="95324" autoAdjust="0"/>
  </p:normalViewPr>
  <p:slideViewPr>
    <p:cSldViewPr snapToGrid="0" snapToObjects="1" showGuides="1">
      <p:cViewPr varScale="1">
        <p:scale>
          <a:sx n="63" d="100"/>
          <a:sy n="63" d="100"/>
        </p:scale>
        <p:origin x="888" y="56"/>
      </p:cViewPr>
      <p:guideLst>
        <p:guide pos="4584"/>
        <p:guide orient="horz" pos="3696"/>
        <p:guide pos="120"/>
        <p:guide pos="7560"/>
        <p:guide orient="horz" pos="480"/>
        <p:guide orient="horz" pos="3384"/>
        <p:guide orient="horz" pos="744"/>
      </p:guideLst>
    </p:cSldViewPr>
  </p:slideViewPr>
  <p:notesTextViewPr>
    <p:cViewPr>
      <p:scale>
        <a:sx n="1" d="1"/>
        <a:sy n="1" d="1"/>
      </p:scale>
      <p:origin x="0" y="0"/>
    </p:cViewPr>
  </p:notesTextViewPr>
  <p:sorterViewPr>
    <p:cViewPr varScale="1">
      <p:scale>
        <a:sx n="1" d="1"/>
        <a:sy n="1" d="1"/>
      </p:scale>
      <p:origin x="0" y="0"/>
    </p:cViewPr>
  </p:sorterViewPr>
  <p:notesViewPr>
    <p:cSldViewPr snapToGrid="0" snapToObjects="1" showGuides="1">
      <p:cViewPr varScale="1">
        <p:scale>
          <a:sx n="122" d="100"/>
          <a:sy n="122" d="100"/>
        </p:scale>
        <p:origin x="499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microsoft.com/office/2018/10/relationships/authors" Target="author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commentAuthors" Target="commentAuthor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handoutMaster" Target="handoutMasters/handoutMaster1.xml"/><Relationship Id="rId3"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34</c:v>
                </c:pt>
                <c:pt idx="1">
                  <c:v>34</c:v>
                </c:pt>
                <c:pt idx="2">
                  <c:v>34</c:v>
                </c:pt>
                <c:pt idx="3">
                  <c:v>34</c:v>
                </c:pt>
                <c:pt idx="4">
                  <c:v>34</c:v>
                </c:pt>
                <c:pt idx="5">
                  <c:v>34</c:v>
                </c:pt>
                <c:pt idx="6">
                  <c:v>34</c:v>
                </c:pt>
                <c:pt idx="7">
                  <c:v>34</c:v>
                </c:pt>
                <c:pt idx="8">
                  <c:v>34</c:v>
                </c:pt>
                <c:pt idx="9">
                  <c:v>34</c:v>
                </c:pt>
                <c:pt idx="10">
                  <c:v>34</c:v>
                </c:pt>
                <c:pt idx="11">
                  <c:v>34</c:v>
                </c:pt>
                <c:pt idx="12">
                  <c:v>34</c:v>
                </c:pt>
                <c:pt idx="13">
                  <c:v>34</c:v>
                </c:pt>
                <c:pt idx="14">
                  <c:v>34</c:v>
                </c:pt>
                <c:pt idx="15">
                  <c:v>34</c:v>
                </c:pt>
                <c:pt idx="16">
                  <c:v>34</c:v>
                </c:pt>
                <c:pt idx="17">
                  <c:v>34</c:v>
                </c:pt>
                <c:pt idx="18">
                  <c:v>34</c:v>
                </c:pt>
                <c:pt idx="19">
                  <c:v>34</c:v>
                </c:pt>
                <c:pt idx="20">
                  <c:v>34</c:v>
                </c:pt>
                <c:pt idx="21">
                  <c:v>34</c:v>
                </c:pt>
                <c:pt idx="22">
                  <c:v>34</c:v>
                </c:pt>
                <c:pt idx="23">
                  <c:v>34</c:v>
                </c:pt>
                <c:pt idx="24">
                  <c:v>34</c:v>
                </c:pt>
                <c:pt idx="25">
                  <c:v>34</c:v>
                </c:pt>
                <c:pt idx="26">
                  <c:v>34</c:v>
                </c:pt>
                <c:pt idx="27">
                  <c:v>34</c:v>
                </c:pt>
                <c:pt idx="28">
                  <c:v>34</c:v>
                </c:pt>
                <c:pt idx="29">
                  <c:v>34</c:v>
                </c:pt>
              </c:numCache>
            </c:numRef>
          </c:val>
          <c:extLst>
            <c:ext xmlns:c16="http://schemas.microsoft.com/office/drawing/2014/chart" uri="{C3380CC4-5D6E-409C-BE32-E72D297353CC}">
              <c16:uniqueId val="{00000000-C762-4E3F-B3B7-F79E79E8A26A}"/>
            </c:ext>
          </c:extLst>
        </c:ser>
        <c:ser>
          <c:idx val="1"/>
          <c:order val="1"/>
          <c:tx>
            <c:strRef>
              <c:f>Sheet1!$C$1</c:f>
              <c:strCache>
                <c:ptCount val="1"/>
                <c:pt idx="0">
                  <c:v>Series 2</c:v>
                </c:pt>
              </c:strCache>
            </c:strRef>
          </c:tx>
          <c:spPr>
            <a:solidFill>
              <a:schemeClr val="accent2"/>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1-C762-4E3F-B3B7-F79E79E8A26A}"/>
            </c:ext>
          </c:extLst>
        </c:ser>
        <c:ser>
          <c:idx val="2"/>
          <c:order val="2"/>
          <c:tx>
            <c:strRef>
              <c:f>Sheet1!$D$1</c:f>
              <c:strCache>
                <c:ptCount val="1"/>
                <c:pt idx="0">
                  <c:v>Series 3</c:v>
                </c:pt>
              </c:strCache>
            </c:strRef>
          </c:tx>
          <c:spPr>
            <a:solidFill>
              <a:schemeClr val="accent3"/>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Sheet1!$D$2:$D$31</c:f>
              <c:numCache>
                <c:formatCode>0.00</c:formatCode>
                <c:ptCount val="30"/>
                <c:pt idx="0">
                  <c:v>33</c:v>
                </c:pt>
                <c:pt idx="1">
                  <c:v>33</c:v>
                </c:pt>
                <c:pt idx="2">
                  <c:v>33</c:v>
                </c:pt>
                <c:pt idx="3">
                  <c:v>33</c:v>
                </c:pt>
                <c:pt idx="4">
                  <c:v>33</c:v>
                </c:pt>
                <c:pt idx="5">
                  <c:v>33</c:v>
                </c:pt>
                <c:pt idx="6">
                  <c:v>33</c:v>
                </c:pt>
                <c:pt idx="7">
                  <c:v>33</c:v>
                </c:pt>
                <c:pt idx="8">
                  <c:v>33</c:v>
                </c:pt>
                <c:pt idx="9">
                  <c:v>33</c:v>
                </c:pt>
                <c:pt idx="10">
                  <c:v>33</c:v>
                </c:pt>
                <c:pt idx="11">
                  <c:v>33</c:v>
                </c:pt>
                <c:pt idx="12">
                  <c:v>33</c:v>
                </c:pt>
                <c:pt idx="13">
                  <c:v>33</c:v>
                </c:pt>
                <c:pt idx="14">
                  <c:v>33</c:v>
                </c:pt>
                <c:pt idx="15">
                  <c:v>33</c:v>
                </c:pt>
                <c:pt idx="16">
                  <c:v>33</c:v>
                </c:pt>
                <c:pt idx="17">
                  <c:v>33</c:v>
                </c:pt>
                <c:pt idx="18">
                  <c:v>33</c:v>
                </c:pt>
                <c:pt idx="19">
                  <c:v>33</c:v>
                </c:pt>
                <c:pt idx="20">
                  <c:v>33</c:v>
                </c:pt>
                <c:pt idx="21">
                  <c:v>33</c:v>
                </c:pt>
                <c:pt idx="22">
                  <c:v>33</c:v>
                </c:pt>
                <c:pt idx="23">
                  <c:v>33</c:v>
                </c:pt>
                <c:pt idx="24">
                  <c:v>33</c:v>
                </c:pt>
                <c:pt idx="25">
                  <c:v>33</c:v>
                </c:pt>
                <c:pt idx="26">
                  <c:v>33</c:v>
                </c:pt>
                <c:pt idx="27">
                  <c:v>33</c:v>
                </c:pt>
                <c:pt idx="28">
                  <c:v>33</c:v>
                </c:pt>
                <c:pt idx="29">
                  <c:v>33</c:v>
                </c:pt>
              </c:numCache>
            </c:numRef>
          </c:val>
          <c:extLst>
            <c:ext xmlns:c16="http://schemas.microsoft.com/office/drawing/2014/chart" uri="{C3380CC4-5D6E-409C-BE32-E72D297353CC}">
              <c16:uniqueId val="{00000002-C762-4E3F-B3B7-F79E79E8A26A}"/>
            </c:ext>
          </c:extLst>
        </c:ser>
        <c:dLbls>
          <c:showLegendKey val="0"/>
          <c:showVal val="0"/>
          <c:showCatName val="0"/>
          <c:showSerName val="0"/>
          <c:showPercent val="0"/>
          <c:showBubbleSize val="0"/>
        </c:dLbls>
        <c:gapWidth val="150"/>
        <c:overlap val="100"/>
        <c:axId val="336025984"/>
        <c:axId val="336018784"/>
      </c:barChart>
      <c:catAx>
        <c:axId val="336025984"/>
        <c:scaling>
          <c:orientation val="minMax"/>
        </c:scaling>
        <c:delete val="1"/>
        <c:axPos val="l"/>
        <c:numFmt formatCode="General" sourceLinked="1"/>
        <c:majorTickMark val="none"/>
        <c:minorTickMark val="none"/>
        <c:tickLblPos val="nextTo"/>
        <c:crossAx val="336018784"/>
        <c:crosses val="autoZero"/>
        <c:auto val="1"/>
        <c:lblAlgn val="ctr"/>
        <c:lblOffset val="100"/>
        <c:noMultiLvlLbl val="0"/>
      </c:catAx>
      <c:valAx>
        <c:axId val="336018784"/>
        <c:scaling>
          <c:orientation val="minMax"/>
          <c:max val="100"/>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ontserrat" panose="00000500000000000000" pitchFamily="2" charset="0"/>
                <a:ea typeface="+mn-ea"/>
                <a:cs typeface="+mn-cs"/>
              </a:defRPr>
            </a:pPr>
            <a:endParaRPr lang="en-US"/>
          </a:p>
        </c:txPr>
        <c:crossAx val="336025984"/>
        <c:crosses val="autoZero"/>
        <c:crossBetween val="between"/>
        <c:majorUnit val="2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50</c:v>
                </c:pt>
                <c:pt idx="1">
                  <c:v>50</c:v>
                </c:pt>
                <c:pt idx="2">
                  <c:v>50</c:v>
                </c:pt>
                <c:pt idx="3">
                  <c:v>50</c:v>
                </c:pt>
                <c:pt idx="4">
                  <c:v>50</c:v>
                </c:pt>
                <c:pt idx="5">
                  <c:v>50</c:v>
                </c:pt>
                <c:pt idx="6">
                  <c:v>50</c:v>
                </c:pt>
                <c:pt idx="7">
                  <c:v>50</c:v>
                </c:pt>
                <c:pt idx="8">
                  <c:v>50</c:v>
                </c:pt>
                <c:pt idx="9">
                  <c:v>50</c:v>
                </c:pt>
                <c:pt idx="10">
                  <c:v>50</c:v>
                </c:pt>
                <c:pt idx="11">
                  <c:v>50</c:v>
                </c:pt>
                <c:pt idx="12">
                  <c:v>50</c:v>
                </c:pt>
                <c:pt idx="13">
                  <c:v>50</c:v>
                </c:pt>
                <c:pt idx="14">
                  <c:v>50</c:v>
                </c:pt>
                <c:pt idx="15">
                  <c:v>50</c:v>
                </c:pt>
                <c:pt idx="16">
                  <c:v>50</c:v>
                </c:pt>
                <c:pt idx="17">
                  <c:v>50</c:v>
                </c:pt>
                <c:pt idx="18">
                  <c:v>50</c:v>
                </c:pt>
                <c:pt idx="19">
                  <c:v>50</c:v>
                </c:pt>
                <c:pt idx="20">
                  <c:v>50</c:v>
                </c:pt>
                <c:pt idx="21">
                  <c:v>50</c:v>
                </c:pt>
                <c:pt idx="22">
                  <c:v>50</c:v>
                </c:pt>
                <c:pt idx="23">
                  <c:v>50</c:v>
                </c:pt>
                <c:pt idx="24">
                  <c:v>50</c:v>
                </c:pt>
                <c:pt idx="25">
                  <c:v>50</c:v>
                </c:pt>
                <c:pt idx="26">
                  <c:v>50</c:v>
                </c:pt>
                <c:pt idx="27">
                  <c:v>50</c:v>
                </c:pt>
                <c:pt idx="28">
                  <c:v>50</c:v>
                </c:pt>
                <c:pt idx="29">
                  <c:v>50</c:v>
                </c:pt>
              </c:numCache>
            </c:numRef>
          </c:val>
          <c:extLst>
            <c:ext xmlns:c16="http://schemas.microsoft.com/office/drawing/2014/chart" uri="{C3380CC4-5D6E-409C-BE32-E72D297353CC}">
              <c16:uniqueId val="{00000000-1621-4FE9-85BE-20B310B3FA48}"/>
            </c:ext>
          </c:extLst>
        </c:ser>
        <c:ser>
          <c:idx val="1"/>
          <c:order val="1"/>
          <c:tx>
            <c:strRef>
              <c:f>Sheet1!$C$1</c:f>
              <c:strCache>
                <c:ptCount val="1"/>
                <c:pt idx="0">
                  <c:v>Series 2</c:v>
                </c:pt>
              </c:strCache>
            </c:strRef>
          </c:tx>
          <c:spPr>
            <a:solidFill>
              <a:schemeClr val="accent2"/>
            </a:solidFill>
            <a:ln>
              <a:noFill/>
            </a:ln>
            <a:effectLst/>
          </c:spPr>
          <c:invertIfNegative val="0"/>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0.00</c:formatCode>
                <c:ptCount val="30"/>
                <c:pt idx="0">
                  <c:v>50</c:v>
                </c:pt>
                <c:pt idx="1">
                  <c:v>50</c:v>
                </c:pt>
                <c:pt idx="2">
                  <c:v>50</c:v>
                </c:pt>
                <c:pt idx="3">
                  <c:v>50</c:v>
                </c:pt>
                <c:pt idx="4">
                  <c:v>50</c:v>
                </c:pt>
                <c:pt idx="5">
                  <c:v>50</c:v>
                </c:pt>
                <c:pt idx="6">
                  <c:v>50</c:v>
                </c:pt>
                <c:pt idx="7">
                  <c:v>50</c:v>
                </c:pt>
                <c:pt idx="8">
                  <c:v>50</c:v>
                </c:pt>
                <c:pt idx="9">
                  <c:v>50</c:v>
                </c:pt>
                <c:pt idx="10">
                  <c:v>50</c:v>
                </c:pt>
                <c:pt idx="11">
                  <c:v>50</c:v>
                </c:pt>
                <c:pt idx="12">
                  <c:v>50</c:v>
                </c:pt>
                <c:pt idx="13">
                  <c:v>50</c:v>
                </c:pt>
                <c:pt idx="14">
                  <c:v>50</c:v>
                </c:pt>
                <c:pt idx="15">
                  <c:v>50</c:v>
                </c:pt>
                <c:pt idx="16">
                  <c:v>50</c:v>
                </c:pt>
                <c:pt idx="17">
                  <c:v>50</c:v>
                </c:pt>
                <c:pt idx="18">
                  <c:v>50</c:v>
                </c:pt>
                <c:pt idx="19">
                  <c:v>50</c:v>
                </c:pt>
                <c:pt idx="20">
                  <c:v>50</c:v>
                </c:pt>
                <c:pt idx="21">
                  <c:v>50</c:v>
                </c:pt>
                <c:pt idx="22">
                  <c:v>50</c:v>
                </c:pt>
                <c:pt idx="23">
                  <c:v>50</c:v>
                </c:pt>
                <c:pt idx="24">
                  <c:v>50</c:v>
                </c:pt>
                <c:pt idx="25">
                  <c:v>50</c:v>
                </c:pt>
                <c:pt idx="26">
                  <c:v>50</c:v>
                </c:pt>
                <c:pt idx="27">
                  <c:v>50</c:v>
                </c:pt>
                <c:pt idx="28">
                  <c:v>50</c:v>
                </c:pt>
                <c:pt idx="29">
                  <c:v>50</c:v>
                </c:pt>
              </c:numCache>
            </c:numRef>
          </c:val>
          <c:extLst>
            <c:ext xmlns:c16="http://schemas.microsoft.com/office/drawing/2014/chart" uri="{C3380CC4-5D6E-409C-BE32-E72D297353CC}">
              <c16:uniqueId val="{00000001-1621-4FE9-85BE-20B310B3FA48}"/>
            </c:ext>
          </c:extLst>
        </c:ser>
        <c:dLbls>
          <c:showLegendKey val="0"/>
          <c:showVal val="0"/>
          <c:showCatName val="0"/>
          <c:showSerName val="0"/>
          <c:showPercent val="0"/>
          <c:showBubbleSize val="0"/>
        </c:dLbls>
        <c:gapWidth val="150"/>
        <c:overlap val="100"/>
        <c:axId val="336025984"/>
        <c:axId val="336018784"/>
      </c:barChart>
      <c:catAx>
        <c:axId val="336025984"/>
        <c:scaling>
          <c:orientation val="minMax"/>
        </c:scaling>
        <c:delete val="1"/>
        <c:axPos val="l"/>
        <c:numFmt formatCode="General" sourceLinked="1"/>
        <c:majorTickMark val="none"/>
        <c:minorTickMark val="none"/>
        <c:tickLblPos val="nextTo"/>
        <c:crossAx val="336018784"/>
        <c:crosses val="autoZero"/>
        <c:auto val="1"/>
        <c:lblAlgn val="ctr"/>
        <c:lblOffset val="100"/>
        <c:noMultiLvlLbl val="0"/>
      </c:catAx>
      <c:valAx>
        <c:axId val="336018784"/>
        <c:scaling>
          <c:orientation val="minMax"/>
          <c:max val="100"/>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ontserrat" panose="00000500000000000000" pitchFamily="2" charset="0"/>
                <a:ea typeface="+mn-ea"/>
                <a:cs typeface="+mn-cs"/>
              </a:defRPr>
            </a:pPr>
            <a:endParaRPr lang="en-US"/>
          </a:p>
        </c:txPr>
        <c:crossAx val="336025984"/>
        <c:crosses val="autoZero"/>
        <c:crossBetween val="between"/>
        <c:majorUnit val="2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E61B-4BAD-ADF8-19DE2881DAFF}"/>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E61B-4BAD-ADF8-19DE2881DAFF}"/>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E61B-4BAD-ADF8-19DE2881DAFF}"/>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E61B-4BAD-ADF8-19DE2881DAFF}"/>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E61B-4BAD-ADF8-19DE2881DAFF}"/>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E61B-4BAD-ADF8-19DE2881DAFF}"/>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E61B-4BAD-ADF8-19DE2881DAFF}"/>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E61B-4BAD-ADF8-19DE2881DAFF}"/>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E61B-4BAD-ADF8-19DE2881DAFF}"/>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E61B-4BAD-ADF8-19DE2881DAFF}"/>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E61B-4BAD-ADF8-19DE2881DAFF}"/>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E61B-4BAD-ADF8-19DE2881DAFF}"/>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E61B-4BAD-ADF8-19DE2881DAFF}"/>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E61B-4BAD-ADF8-19DE2881DAFF}"/>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E61B-4BAD-ADF8-19DE2881DAFF}"/>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E61B-4BAD-ADF8-19DE2881DAFF}"/>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E61B-4BAD-ADF8-19DE2881DAFF}"/>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E61B-4BAD-ADF8-19DE2881DAFF}"/>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E61B-4BAD-ADF8-19DE2881DAFF}"/>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E61B-4BAD-ADF8-19DE2881DAFF}"/>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E61B-4BAD-ADF8-19DE2881DAFF}"/>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0.5</c:v>
                </c:pt>
                <c:pt idx="1">
                  <c:v>0.5</c:v>
                </c:pt>
                <c:pt idx="2">
                  <c:v>0.5</c:v>
                </c:pt>
                <c:pt idx="3">
                  <c:v>0.5</c:v>
                </c:pt>
                <c:pt idx="4">
                  <c:v>0.5</c:v>
                </c:pt>
                <c:pt idx="5">
                  <c:v>0.5</c:v>
                </c:pt>
                <c:pt idx="6">
                  <c:v>0.5</c:v>
                </c:pt>
                <c:pt idx="7">
                  <c:v>0.5</c:v>
                </c:pt>
                <c:pt idx="8">
                  <c:v>0.5</c:v>
                </c:pt>
                <c:pt idx="9">
                  <c:v>0.5</c:v>
                </c:pt>
                <c:pt idx="10">
                  <c:v>0.5</c:v>
                </c:pt>
                <c:pt idx="11">
                  <c:v>0.5</c:v>
                </c:pt>
                <c:pt idx="12">
                  <c:v>0.5</c:v>
                </c:pt>
                <c:pt idx="13">
                  <c:v>0.5</c:v>
                </c:pt>
                <c:pt idx="14">
                  <c:v>0.5</c:v>
                </c:pt>
                <c:pt idx="15">
                  <c:v>0.5</c:v>
                </c:pt>
                <c:pt idx="16">
                  <c:v>0.5</c:v>
                </c:pt>
                <c:pt idx="17">
                  <c:v>0.5</c:v>
                </c:pt>
                <c:pt idx="18">
                  <c:v>0.5</c:v>
                </c:pt>
                <c:pt idx="19">
                  <c:v>0.5</c:v>
                </c:pt>
                <c:pt idx="20">
                  <c:v>0.5</c:v>
                </c:pt>
                <c:pt idx="21">
                  <c:v>0.5</c:v>
                </c:pt>
                <c:pt idx="22">
                  <c:v>0.5</c:v>
                </c:pt>
                <c:pt idx="23">
                  <c:v>0.5</c:v>
                </c:pt>
                <c:pt idx="24">
                  <c:v>0.5</c:v>
                </c:pt>
                <c:pt idx="25">
                  <c:v>0.5</c:v>
                </c:pt>
                <c:pt idx="26">
                  <c:v>0.5</c:v>
                </c:pt>
                <c:pt idx="27">
                  <c:v>0.5</c:v>
                </c:pt>
                <c:pt idx="28">
                  <c:v>0.5</c:v>
                </c:pt>
                <c:pt idx="29">
                  <c:v>0.5</c:v>
                </c:pt>
              </c:numCache>
            </c:numRef>
          </c:val>
          <c:extLst>
            <c:ext xmlns:c16="http://schemas.microsoft.com/office/drawing/2014/chart" uri="{C3380CC4-5D6E-409C-BE32-E72D297353CC}">
              <c16:uniqueId val="{0000002A-E61B-4BAD-ADF8-19DE2881DAFF}"/>
            </c:ext>
          </c:extLst>
        </c:ser>
        <c:dLbls>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1"/>
          <c:min val="0"/>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majorUnit val="0.2"/>
        <c:minorUnit val="0.2"/>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946419264292544E-2"/>
          <c:y val="0"/>
          <c:w val="0.96705362517758675"/>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D3C7C"/>
              </a:solidFill>
              <a:ln>
                <a:noFill/>
              </a:ln>
              <a:effectLst/>
            </c:spPr>
            <c:extLst>
              <c:ext xmlns:c16="http://schemas.microsoft.com/office/drawing/2014/chart" uri="{C3380CC4-5D6E-409C-BE32-E72D297353CC}">
                <c16:uniqueId val="{00000001-5C0A-4F11-87B0-63701883AE53}"/>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5C0A-4F11-87B0-63701883AE53}"/>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5C0A-4F11-87B0-63701883AE53}"/>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5C0A-4F11-87B0-63701883AE53}"/>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9-5C0A-4F11-87B0-63701883AE53}"/>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B-5C0A-4F11-87B0-63701883AE53}"/>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D-5C0A-4F11-87B0-63701883AE53}"/>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F-5C0A-4F11-87B0-63701883AE53}"/>
              </c:ext>
            </c:extLst>
          </c:dPt>
          <c:dPt>
            <c:idx val="8"/>
            <c:invertIfNegative val="0"/>
            <c:bubble3D val="0"/>
            <c:spPr>
              <a:solidFill>
                <a:schemeClr val="accent1"/>
              </a:solidFill>
              <a:ln>
                <a:noFill/>
              </a:ln>
              <a:effectLst/>
            </c:spPr>
            <c:extLst>
              <c:ext xmlns:c16="http://schemas.microsoft.com/office/drawing/2014/chart" uri="{C3380CC4-5D6E-409C-BE32-E72D297353CC}">
                <c16:uniqueId val="{00000011-5C0A-4F11-87B0-63701883AE53}"/>
              </c:ext>
            </c:extLst>
          </c:dPt>
          <c:dPt>
            <c:idx val="9"/>
            <c:invertIfNegative val="0"/>
            <c:bubble3D val="0"/>
            <c:spPr>
              <a:solidFill>
                <a:schemeClr val="accent1"/>
              </a:solidFill>
              <a:ln>
                <a:noFill/>
              </a:ln>
              <a:effectLst/>
            </c:spPr>
            <c:extLst>
              <c:ext xmlns:c16="http://schemas.microsoft.com/office/drawing/2014/chart" uri="{C3380CC4-5D6E-409C-BE32-E72D297353CC}">
                <c16:uniqueId val="{00000013-5C0A-4F11-87B0-63701883AE53}"/>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15-5C0A-4F11-87B0-63701883AE53}"/>
              </c:ext>
            </c:extLst>
          </c:dPt>
          <c:dPt>
            <c:idx val="11"/>
            <c:invertIfNegative val="0"/>
            <c:bubble3D val="0"/>
            <c:spPr>
              <a:solidFill>
                <a:schemeClr val="accent1"/>
              </a:solidFill>
              <a:ln>
                <a:noFill/>
              </a:ln>
              <a:effectLst/>
            </c:spPr>
            <c:extLst>
              <c:ext xmlns:c16="http://schemas.microsoft.com/office/drawing/2014/chart" uri="{C3380CC4-5D6E-409C-BE32-E72D297353CC}">
                <c16:uniqueId val="{00000017-5C0A-4F11-87B0-63701883AE53}"/>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19-5C0A-4F11-87B0-63701883AE53}"/>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1B-5C0A-4F11-87B0-63701883AE53}"/>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1D-5C0A-4F11-87B0-63701883AE53}"/>
              </c:ext>
            </c:extLst>
          </c:dPt>
          <c:dPt>
            <c:idx val="15"/>
            <c:invertIfNegative val="0"/>
            <c:bubble3D val="0"/>
            <c:spPr>
              <a:solidFill>
                <a:schemeClr val="accent1"/>
              </a:solidFill>
              <a:ln>
                <a:noFill/>
              </a:ln>
              <a:effectLst/>
            </c:spPr>
            <c:extLst>
              <c:ext xmlns:c16="http://schemas.microsoft.com/office/drawing/2014/chart" uri="{C3380CC4-5D6E-409C-BE32-E72D297353CC}">
                <c16:uniqueId val="{0000001F-5C0A-4F11-87B0-63701883AE53}"/>
              </c:ext>
            </c:extLst>
          </c:dPt>
          <c:dPt>
            <c:idx val="16"/>
            <c:invertIfNegative val="0"/>
            <c:bubble3D val="0"/>
            <c:spPr>
              <a:solidFill>
                <a:schemeClr val="accent1"/>
              </a:solidFill>
              <a:ln>
                <a:noFill/>
              </a:ln>
              <a:effectLst/>
            </c:spPr>
            <c:extLst>
              <c:ext xmlns:c16="http://schemas.microsoft.com/office/drawing/2014/chart" uri="{C3380CC4-5D6E-409C-BE32-E72D297353CC}">
                <c16:uniqueId val="{00000021-5C0A-4F11-87B0-63701883AE53}"/>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23-5C0A-4F11-87B0-63701883AE53}"/>
              </c:ext>
            </c:extLst>
          </c:dPt>
          <c:dPt>
            <c:idx val="18"/>
            <c:invertIfNegative val="0"/>
            <c:bubble3D val="0"/>
            <c:spPr>
              <a:solidFill>
                <a:schemeClr val="accent1"/>
              </a:solidFill>
              <a:ln>
                <a:noFill/>
              </a:ln>
              <a:effectLst/>
            </c:spPr>
            <c:extLst>
              <c:ext xmlns:c16="http://schemas.microsoft.com/office/drawing/2014/chart" uri="{C3380CC4-5D6E-409C-BE32-E72D297353CC}">
                <c16:uniqueId val="{00000025-5C0A-4F11-87B0-63701883AE53}"/>
              </c:ext>
            </c:extLst>
          </c:dPt>
          <c:dPt>
            <c:idx val="19"/>
            <c:invertIfNegative val="0"/>
            <c:bubble3D val="0"/>
            <c:spPr>
              <a:solidFill>
                <a:schemeClr val="accent1"/>
              </a:solidFill>
              <a:ln>
                <a:noFill/>
              </a:ln>
              <a:effectLst/>
            </c:spPr>
            <c:extLst>
              <c:ext xmlns:c16="http://schemas.microsoft.com/office/drawing/2014/chart" uri="{C3380CC4-5D6E-409C-BE32-E72D297353CC}">
                <c16:uniqueId val="{00000027-5C0A-4F11-87B0-63701883AE53}"/>
              </c:ext>
            </c:extLst>
          </c:dPt>
          <c:dPt>
            <c:idx val="20"/>
            <c:invertIfNegative val="0"/>
            <c:bubble3D val="0"/>
            <c:spPr>
              <a:solidFill>
                <a:schemeClr val="accent1"/>
              </a:solidFill>
              <a:ln>
                <a:noFill/>
              </a:ln>
              <a:effectLst/>
            </c:spPr>
            <c:extLst>
              <c:ext xmlns:c16="http://schemas.microsoft.com/office/drawing/2014/chart" uri="{C3380CC4-5D6E-409C-BE32-E72D297353CC}">
                <c16:uniqueId val="{00000029-5C0A-4F11-87B0-63701883AE53}"/>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0.00</c:formatCode>
                <c:ptCount val="30"/>
                <c:pt idx="0">
                  <c:v>3.5</c:v>
                </c:pt>
                <c:pt idx="1">
                  <c:v>3.5</c:v>
                </c:pt>
                <c:pt idx="2">
                  <c:v>3.5</c:v>
                </c:pt>
                <c:pt idx="3">
                  <c:v>3.5</c:v>
                </c:pt>
                <c:pt idx="4">
                  <c:v>3.5</c:v>
                </c:pt>
                <c:pt idx="5">
                  <c:v>3.5</c:v>
                </c:pt>
                <c:pt idx="6">
                  <c:v>3.5</c:v>
                </c:pt>
                <c:pt idx="7">
                  <c:v>3.5</c:v>
                </c:pt>
                <c:pt idx="8">
                  <c:v>3.5</c:v>
                </c:pt>
                <c:pt idx="9">
                  <c:v>3.5</c:v>
                </c:pt>
                <c:pt idx="10">
                  <c:v>3.5</c:v>
                </c:pt>
                <c:pt idx="11">
                  <c:v>3.5</c:v>
                </c:pt>
                <c:pt idx="12">
                  <c:v>3.5</c:v>
                </c:pt>
                <c:pt idx="13">
                  <c:v>3.5</c:v>
                </c:pt>
                <c:pt idx="14">
                  <c:v>3.5</c:v>
                </c:pt>
                <c:pt idx="15">
                  <c:v>3.5</c:v>
                </c:pt>
                <c:pt idx="16">
                  <c:v>3.5</c:v>
                </c:pt>
                <c:pt idx="17">
                  <c:v>3.5</c:v>
                </c:pt>
                <c:pt idx="18">
                  <c:v>3.5</c:v>
                </c:pt>
                <c:pt idx="19">
                  <c:v>3.5</c:v>
                </c:pt>
                <c:pt idx="20">
                  <c:v>3.5</c:v>
                </c:pt>
                <c:pt idx="21">
                  <c:v>3.5</c:v>
                </c:pt>
                <c:pt idx="22">
                  <c:v>3.5</c:v>
                </c:pt>
                <c:pt idx="23">
                  <c:v>3.5</c:v>
                </c:pt>
                <c:pt idx="24">
                  <c:v>3.5</c:v>
                </c:pt>
                <c:pt idx="25">
                  <c:v>3.5</c:v>
                </c:pt>
                <c:pt idx="26">
                  <c:v>3.5</c:v>
                </c:pt>
                <c:pt idx="27">
                  <c:v>3.5</c:v>
                </c:pt>
                <c:pt idx="28">
                  <c:v>3.5</c:v>
                </c:pt>
                <c:pt idx="29">
                  <c:v>3.5</c:v>
                </c:pt>
              </c:numCache>
            </c:numRef>
          </c:val>
          <c:extLst>
            <c:ext xmlns:c16="http://schemas.microsoft.com/office/drawing/2014/chart" uri="{C3380CC4-5D6E-409C-BE32-E72D297353CC}">
              <c16:uniqueId val="{0000002A-5C0A-4F11-87B0-63701883AE53}"/>
            </c:ext>
          </c:extLst>
        </c:ser>
        <c:dLbls>
          <c:dLblPos val="outEnd"/>
          <c:showLegendKey val="0"/>
          <c:showVal val="1"/>
          <c:showCatName val="0"/>
          <c:showSerName val="0"/>
          <c:showPercent val="0"/>
          <c:showBubbleSize val="0"/>
        </c:dLbls>
        <c:gapWidth val="182"/>
        <c:axId val="479140976"/>
        <c:axId val="479142544"/>
      </c:barChart>
      <c:catAx>
        <c:axId val="479140976"/>
        <c:scaling>
          <c:orientation val="minMax"/>
        </c:scaling>
        <c:delete val="1"/>
        <c:axPos val="l"/>
        <c:numFmt formatCode="General" sourceLinked="1"/>
        <c:majorTickMark val="none"/>
        <c:minorTickMark val="none"/>
        <c:tickLblPos val="nextTo"/>
        <c:crossAx val="479142544"/>
        <c:crosses val="autoZero"/>
        <c:auto val="1"/>
        <c:lblAlgn val="ctr"/>
        <c:lblOffset val="100"/>
        <c:noMultiLvlLbl val="0"/>
      </c:catAx>
      <c:valAx>
        <c:axId val="479142544"/>
        <c:scaling>
          <c:orientation val="minMax"/>
          <c:max val="7"/>
          <c:min val="1"/>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7914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E434-4FBC-92F9-1A00595342F1}"/>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E434-4FBC-92F9-1A00595342F1}"/>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F1B6-4D47-810D-B3BADCD9F4FD}"/>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F1B6-4D47-810D-B3BADCD9F4FD}"/>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8AED-4B35-B54E-D6CD4ABE30C6}"/>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8AED-4B35-B54E-D6CD4ABE30C6}"/>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2751A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Sheet1!$B$2:$B$31</c:f>
              <c:numCache>
                <c:formatCode>0.0</c:formatCode>
                <c:ptCount val="30"/>
                <c:pt idx="0">
                  <c:v>80</c:v>
                </c:pt>
                <c:pt idx="1">
                  <c:v>80</c:v>
                </c:pt>
                <c:pt idx="2">
                  <c:v>80</c:v>
                </c:pt>
                <c:pt idx="3">
                  <c:v>80</c:v>
                </c:pt>
                <c:pt idx="4">
                  <c:v>80</c:v>
                </c:pt>
                <c:pt idx="5">
                  <c:v>80</c:v>
                </c:pt>
                <c:pt idx="6">
                  <c:v>80</c:v>
                </c:pt>
                <c:pt idx="7">
                  <c:v>80</c:v>
                </c:pt>
                <c:pt idx="8">
                  <c:v>80</c:v>
                </c:pt>
                <c:pt idx="9">
                  <c:v>80</c:v>
                </c:pt>
                <c:pt idx="10">
                  <c:v>80</c:v>
                </c:pt>
                <c:pt idx="11">
                  <c:v>80</c:v>
                </c:pt>
                <c:pt idx="12">
                  <c:v>80</c:v>
                </c:pt>
                <c:pt idx="13">
                  <c:v>80</c:v>
                </c:pt>
                <c:pt idx="14">
                  <c:v>80</c:v>
                </c:pt>
                <c:pt idx="15">
                  <c:v>80</c:v>
                </c:pt>
                <c:pt idx="16">
                  <c:v>80</c:v>
                </c:pt>
                <c:pt idx="17">
                  <c:v>80</c:v>
                </c:pt>
                <c:pt idx="18">
                  <c:v>80</c:v>
                </c:pt>
                <c:pt idx="19">
                  <c:v>80</c:v>
                </c:pt>
                <c:pt idx="20">
                  <c:v>80</c:v>
                </c:pt>
                <c:pt idx="21">
                  <c:v>80</c:v>
                </c:pt>
                <c:pt idx="22">
                  <c:v>80</c:v>
                </c:pt>
                <c:pt idx="23">
                  <c:v>80</c:v>
                </c:pt>
                <c:pt idx="24">
                  <c:v>80</c:v>
                </c:pt>
                <c:pt idx="25">
                  <c:v>80</c:v>
                </c:pt>
                <c:pt idx="26">
                  <c:v>80</c:v>
                </c:pt>
                <c:pt idx="27">
                  <c:v>80</c:v>
                </c:pt>
                <c:pt idx="28">
                  <c:v>80</c:v>
                </c:pt>
                <c:pt idx="29">
                  <c:v>80</c:v>
                </c:pt>
              </c:numCache>
            </c:numRef>
          </c:val>
          <c:extLst>
            <c:ext xmlns:c16="http://schemas.microsoft.com/office/drawing/2014/chart" uri="{C3380CC4-5D6E-409C-BE32-E72D297353CC}">
              <c16:uniqueId val="{00000000-740C-424E-A46C-C2675159B152}"/>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6576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TESTNAME00</c:v>
                </c:pt>
                <c:pt idx="1">
                  <c:v>TESTNAME01</c:v>
                </c:pt>
                <c:pt idx="2">
                  <c:v>TESTNAME02</c:v>
                </c:pt>
                <c:pt idx="3">
                  <c:v>TESTNAME03</c:v>
                </c:pt>
                <c:pt idx="4">
                  <c:v>TESTNAME04</c:v>
                </c:pt>
                <c:pt idx="5">
                  <c:v>TESTNAME05</c:v>
                </c:pt>
                <c:pt idx="6">
                  <c:v>TESTNAME06</c:v>
                </c:pt>
                <c:pt idx="7">
                  <c:v>TESTNAME07</c:v>
                </c:pt>
                <c:pt idx="8">
                  <c:v>TESTNAME08</c:v>
                </c:pt>
                <c:pt idx="9">
                  <c:v>TESTNAME09</c:v>
                </c:pt>
                <c:pt idx="10">
                  <c:v>TESTNAME10</c:v>
                </c:pt>
                <c:pt idx="11">
                  <c:v>TESTNAME11</c:v>
                </c:pt>
                <c:pt idx="12">
                  <c:v>TESTNAME12</c:v>
                </c:pt>
                <c:pt idx="13">
                  <c:v>TESTNAME13</c:v>
                </c:pt>
                <c:pt idx="14">
                  <c:v>TESTNAME14</c:v>
                </c:pt>
                <c:pt idx="15">
                  <c:v>TESTNAME15</c:v>
                </c:pt>
                <c:pt idx="16">
                  <c:v>TESTNAME16</c:v>
                </c:pt>
                <c:pt idx="17">
                  <c:v>TESTNAME17</c:v>
                </c:pt>
                <c:pt idx="18">
                  <c:v>TESTNAME18</c:v>
                </c:pt>
                <c:pt idx="19">
                  <c:v>TESTNAME19</c:v>
                </c:pt>
                <c:pt idx="20">
                  <c:v>TESTNAME20</c:v>
                </c:pt>
                <c:pt idx="21">
                  <c:v>TESTNAME21</c:v>
                </c:pt>
                <c:pt idx="22">
                  <c:v>TESTNAME22</c:v>
                </c:pt>
                <c:pt idx="23">
                  <c:v>TESTNAME23</c:v>
                </c:pt>
                <c:pt idx="24">
                  <c:v>TESTNAME24</c:v>
                </c:pt>
                <c:pt idx="25">
                  <c:v>TESTNAME25</c:v>
                </c:pt>
                <c:pt idx="26">
                  <c:v>TESTNAME26</c:v>
                </c:pt>
                <c:pt idx="27">
                  <c:v>TESTNAME27</c:v>
                </c:pt>
                <c:pt idx="28">
                  <c:v>TESTNAME28</c:v>
                </c:pt>
                <c:pt idx="29">
                  <c:v>TESTNAME29</c:v>
                </c:pt>
              </c:strCache>
            </c:strRef>
          </c:cat>
          <c:val>
            <c:numRef>
              <c:f>Sheet1!$C$2:$C$31</c:f>
              <c:numCache>
                <c:formatCode>0.0</c:formatCode>
                <c:ptCount val="30"/>
                <c:pt idx="0">
                  <c:v>20</c:v>
                </c:pt>
                <c:pt idx="1">
                  <c:v>20</c:v>
                </c:pt>
                <c:pt idx="2">
                  <c:v>20</c:v>
                </c:pt>
                <c:pt idx="3">
                  <c:v>20</c:v>
                </c:pt>
                <c:pt idx="4">
                  <c:v>20</c:v>
                </c:pt>
                <c:pt idx="5">
                  <c:v>20</c:v>
                </c:pt>
                <c:pt idx="6">
                  <c:v>20</c:v>
                </c:pt>
                <c:pt idx="7">
                  <c:v>20</c:v>
                </c:pt>
                <c:pt idx="8">
                  <c:v>20</c:v>
                </c:pt>
                <c:pt idx="9">
                  <c:v>20</c:v>
                </c:pt>
                <c:pt idx="10">
                  <c:v>20</c:v>
                </c:pt>
                <c:pt idx="11">
                  <c:v>20</c:v>
                </c:pt>
                <c:pt idx="12">
                  <c:v>20</c:v>
                </c:pt>
                <c:pt idx="13">
                  <c:v>20</c:v>
                </c:pt>
                <c:pt idx="14">
                  <c:v>20</c:v>
                </c:pt>
                <c:pt idx="15">
                  <c:v>20</c:v>
                </c:pt>
                <c:pt idx="16">
                  <c:v>20</c:v>
                </c:pt>
                <c:pt idx="17">
                  <c:v>20</c:v>
                </c:pt>
                <c:pt idx="18">
                  <c:v>20</c:v>
                </c:pt>
                <c:pt idx="19">
                  <c:v>20</c:v>
                </c:pt>
                <c:pt idx="20">
                  <c:v>20</c:v>
                </c:pt>
                <c:pt idx="21">
                  <c:v>20</c:v>
                </c:pt>
                <c:pt idx="22">
                  <c:v>20</c:v>
                </c:pt>
                <c:pt idx="23">
                  <c:v>20</c:v>
                </c:pt>
                <c:pt idx="24">
                  <c:v>20</c:v>
                </c:pt>
                <c:pt idx="25">
                  <c:v>20</c:v>
                </c:pt>
                <c:pt idx="26">
                  <c:v>20</c:v>
                </c:pt>
                <c:pt idx="27">
                  <c:v>20</c:v>
                </c:pt>
                <c:pt idx="28">
                  <c:v>20</c:v>
                </c:pt>
                <c:pt idx="29">
                  <c:v>20</c:v>
                </c:pt>
              </c:numCache>
            </c:numRef>
          </c:val>
          <c:extLst>
            <c:ext xmlns:c16="http://schemas.microsoft.com/office/drawing/2014/chart" uri="{C3380CC4-5D6E-409C-BE32-E72D297353CC}">
              <c16:uniqueId val="{00000001-740C-424E-A46C-C2675159B152}"/>
            </c:ext>
          </c:extLst>
        </c:ser>
        <c:dLbls>
          <c:showLegendKey val="0"/>
          <c:showVal val="0"/>
          <c:showCatName val="0"/>
          <c:showSerName val="0"/>
          <c:showPercent val="0"/>
          <c:showBubbleSize val="0"/>
        </c:dLbls>
        <c:gapWidth val="64"/>
        <c:overlap val="100"/>
        <c:axId val="918330120"/>
        <c:axId val="918324000"/>
      </c:barChart>
      <c:catAx>
        <c:axId val="918330120"/>
        <c:scaling>
          <c:orientation val="minMax"/>
        </c:scaling>
        <c:delete val="1"/>
        <c:axPos val="l"/>
        <c:numFmt formatCode="General" sourceLinked="1"/>
        <c:majorTickMark val="none"/>
        <c:minorTickMark val="none"/>
        <c:tickLblPos val="nextTo"/>
        <c:crossAx val="918324000"/>
        <c:crosses val="autoZero"/>
        <c:auto val="1"/>
        <c:lblAlgn val="ctr"/>
        <c:lblOffset val="100"/>
        <c:noMultiLvlLbl val="0"/>
      </c:catAx>
      <c:valAx>
        <c:axId val="918324000"/>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918330120"/>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latin typeface="Montserrat" panose="00000500000000000000" pitchFamily="2" charset="0"/>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8BBB27-465A-4331-8A52-04BDEFAE7993}"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D58B844C-1BD4-424F-AF68-C1852B4FE077}">
      <dgm:prSet phldrT="[Text]" custT="1"/>
      <dgm:spPr>
        <a:ln>
          <a:noFill/>
        </a:ln>
        <a:effectLst>
          <a:outerShdw blurRad="50800" dist="38100" dir="2700000" algn="tl" rotWithShape="0">
            <a:prstClr val="black">
              <a:alpha val="40000"/>
            </a:prstClr>
          </a:outerShdw>
        </a:effectLst>
      </dgm:spPr>
      <dgm:t>
        <a:bodyPr/>
        <a:lstStyle/>
        <a:p>
          <a:r>
            <a:rPr lang="en-US" sz="1200" b="1" i="1" dirty="0"/>
            <a:t>DSI Recommendation:</a:t>
          </a:r>
        </a:p>
        <a:p>
          <a:r>
            <a:rPr lang="en-US" sz="1200" b="1" i="1" dirty="0">
              <a:solidFill>
                <a:srgbClr val="009900"/>
              </a:solidFill>
            </a:rPr>
            <a:t>Primary – 70%</a:t>
          </a:r>
        </a:p>
        <a:p>
          <a:r>
            <a:rPr lang="en-US" sz="1200" b="1" i="1" dirty="0">
              <a:solidFill>
                <a:srgbClr val="7F7F7F"/>
              </a:solidFill>
            </a:rPr>
            <a:t>Secondary – 35%</a:t>
          </a:r>
        </a:p>
        <a:p>
          <a:r>
            <a:rPr lang="en-US" sz="1200" b="1" i="1" dirty="0">
              <a:solidFill>
                <a:srgbClr val="FF0000"/>
              </a:solidFill>
            </a:rPr>
            <a:t>Tertiary – 0%</a:t>
          </a:r>
          <a:endParaRPr lang="en-US" sz="1200" dirty="0"/>
        </a:p>
      </dgm:t>
    </dgm:pt>
    <dgm:pt modelId="{2CFEE7B6-751D-4C85-BACE-5624366413A9}" type="parTrans" cxnId="{F0589475-2E84-47B2-98A5-2C5D6F4EF24D}">
      <dgm:prSet/>
      <dgm:spPr/>
      <dgm:t>
        <a:bodyPr/>
        <a:lstStyle/>
        <a:p>
          <a:endParaRPr lang="en-US" sz="1200"/>
        </a:p>
      </dgm:t>
    </dgm:pt>
    <dgm:pt modelId="{76180398-00A8-47C9-A21E-AFF4C3A0D888}" type="sibTrans" cxnId="{F0589475-2E84-47B2-98A5-2C5D6F4EF24D}">
      <dgm:prSet/>
      <dgm:spPr/>
      <dgm:t>
        <a:bodyPr/>
        <a:lstStyle/>
        <a:p>
          <a:endParaRPr lang="en-US" sz="1200"/>
        </a:p>
      </dgm:t>
    </dgm:pt>
    <dgm:pt modelId="{C7214941-386E-4ABB-A089-EDD814B085CB}">
      <dgm:prSet phldrT="[Text]" custT="1"/>
      <dgm:spPr>
        <a:solidFill>
          <a:srgbClr val="009DD9"/>
        </a:solidFill>
        <a:ln>
          <a:noFill/>
        </a:ln>
        <a:effectLst>
          <a:outerShdw blurRad="50800" dist="38100" dir="2700000" algn="tl" rotWithShape="0">
            <a:prstClr val="black">
              <a:alpha val="40000"/>
            </a:prstClr>
          </a:outerShdw>
        </a:effectLst>
      </dgm:spPr>
      <dgm:t>
        <a:bodyPr/>
        <a:lstStyle/>
        <a:p>
          <a:r>
            <a:rPr lang="en-US" sz="1200" b="1" i="1" dirty="0"/>
            <a:t>Memorability</a:t>
          </a:r>
        </a:p>
        <a:p>
          <a:r>
            <a:rPr lang="en-US" sz="1200" b="1" i="1" dirty="0"/>
            <a:t>15%</a:t>
          </a:r>
          <a:endParaRPr lang="en-US" sz="1200" dirty="0"/>
        </a:p>
      </dgm:t>
    </dgm:pt>
    <dgm:pt modelId="{744450C2-6258-422E-9C76-32DE78BAAE7A}" type="parTrans" cxnId="{E49E3C5C-588F-4CAE-B8CD-DCE142C3A056}">
      <dgm:prSet/>
      <dgm:spPr/>
      <dgm:t>
        <a:bodyPr/>
        <a:lstStyle/>
        <a:p>
          <a:endParaRPr lang="en-US" sz="1200"/>
        </a:p>
      </dgm:t>
    </dgm:pt>
    <dgm:pt modelId="{24CDF422-0CF5-4FE5-9049-EB4E30D32C8F}" type="sibTrans" cxnId="{E49E3C5C-588F-4CAE-B8CD-DCE142C3A056}">
      <dgm:prSet/>
      <dgm:spPr/>
      <dgm:t>
        <a:bodyPr/>
        <a:lstStyle/>
        <a:p>
          <a:endParaRPr lang="en-US" sz="1200"/>
        </a:p>
      </dgm:t>
    </dgm:pt>
    <dgm:pt modelId="{9DDE4F2A-9D35-413C-A54A-38DA9B50E856}">
      <dgm:prSet phldrT="[Text]" custT="1"/>
      <dgm:spPr>
        <a:solidFill>
          <a:srgbClr val="0BD0D9"/>
        </a:solidFill>
        <a:ln>
          <a:noFill/>
        </a:ln>
        <a:effectLst>
          <a:outerShdw blurRad="50800" dist="38100" dir="2700000" algn="tl" rotWithShape="0">
            <a:prstClr val="black">
              <a:alpha val="40000"/>
            </a:prstClr>
          </a:outerShdw>
        </a:effectLst>
      </dgm:spPr>
      <dgm:t>
        <a:bodyPr/>
        <a:lstStyle/>
        <a:p>
          <a:r>
            <a:rPr lang="en-US" sz="1200" b="1" i="1" dirty="0"/>
            <a:t>Personal Preferences</a:t>
          </a:r>
        </a:p>
        <a:p>
          <a:r>
            <a:rPr lang="en-US" sz="1200" b="1" i="1" dirty="0"/>
            <a:t>15%</a:t>
          </a:r>
          <a:endParaRPr lang="en-US" sz="1200" dirty="0"/>
        </a:p>
      </dgm:t>
    </dgm:pt>
    <dgm:pt modelId="{55F50793-2693-4B7C-9773-2FDD8CBE98A8}" type="parTrans" cxnId="{6F0286A0-AD46-4E2C-A4FF-6150A4642B21}">
      <dgm:prSet/>
      <dgm:spPr/>
      <dgm:t>
        <a:bodyPr/>
        <a:lstStyle/>
        <a:p>
          <a:endParaRPr lang="en-US" sz="1200"/>
        </a:p>
      </dgm:t>
    </dgm:pt>
    <dgm:pt modelId="{5916AB81-E996-4B8D-99E2-FCB6F4F76C19}" type="sibTrans" cxnId="{6F0286A0-AD46-4E2C-A4FF-6150A4642B21}">
      <dgm:prSet/>
      <dgm:spPr/>
      <dgm:t>
        <a:bodyPr/>
        <a:lstStyle/>
        <a:p>
          <a:endParaRPr lang="en-US" sz="1200"/>
        </a:p>
      </dgm:t>
    </dgm:pt>
    <dgm:pt modelId="{B97B16EA-9EDF-4F1D-884B-6044DED05224}">
      <dgm:prSet phldrT="[Text]"/>
      <dgm:spPr>
        <a:ln>
          <a:noFill/>
        </a:ln>
        <a:effectLst>
          <a:outerShdw blurRad="50800" dist="38100" dir="2700000" algn="tl" rotWithShape="0">
            <a:prstClr val="black">
              <a:alpha val="40000"/>
            </a:prstClr>
          </a:outerShdw>
        </a:effectLst>
      </dgm:spPr>
      <dgm:t>
        <a:bodyPr/>
        <a:lstStyle/>
        <a:p>
          <a:endParaRPr lang="en-US" sz="1200" dirty="0"/>
        </a:p>
      </dgm:t>
    </dgm:pt>
    <dgm:pt modelId="{585ECC7C-BBBB-49CF-A696-B9122E8FD962}" type="parTrans" cxnId="{7D94162E-CD57-4542-A168-619196EC8CB1}">
      <dgm:prSet/>
      <dgm:spPr/>
      <dgm:t>
        <a:bodyPr/>
        <a:lstStyle/>
        <a:p>
          <a:endParaRPr lang="en-US" sz="1200"/>
        </a:p>
      </dgm:t>
    </dgm:pt>
    <dgm:pt modelId="{11B9069C-AE86-43B3-82BD-6A7E3D6A3B93}" type="sibTrans" cxnId="{7D94162E-CD57-4542-A168-619196EC8CB1}">
      <dgm:prSet/>
      <dgm:spPr/>
      <dgm:t>
        <a:bodyPr/>
        <a:lstStyle/>
        <a:p>
          <a:endParaRPr lang="en-US" sz="1200"/>
        </a:p>
      </dgm:t>
    </dgm:pt>
    <dgm:pt modelId="{43171B04-1034-4A9F-982A-FB5B759B7B28}" type="pres">
      <dgm:prSet presAssocID="{648BBB27-465A-4331-8A52-04BDEFAE7993}" presName="Name0" presStyleCnt="0">
        <dgm:presLayoutVars>
          <dgm:chMax val="1"/>
          <dgm:dir/>
          <dgm:animLvl val="ctr"/>
          <dgm:resizeHandles val="exact"/>
        </dgm:presLayoutVars>
      </dgm:prSet>
      <dgm:spPr/>
    </dgm:pt>
    <dgm:pt modelId="{40447545-A249-4962-9E4A-E39F1A11FA9D}" type="pres">
      <dgm:prSet presAssocID="{D58B844C-1BD4-424F-AF68-C1852B4FE077}" presName="centerShape" presStyleLbl="node0" presStyleIdx="0" presStyleCnt="1"/>
      <dgm:spPr/>
    </dgm:pt>
    <dgm:pt modelId="{940F1226-2022-4673-95AF-24832A6975E2}" type="pres">
      <dgm:prSet presAssocID="{C7214941-386E-4ABB-A089-EDD814B085CB}" presName="node" presStyleLbl="node1" presStyleIdx="0" presStyleCnt="2">
        <dgm:presLayoutVars>
          <dgm:bulletEnabled val="1"/>
        </dgm:presLayoutVars>
      </dgm:prSet>
      <dgm:spPr/>
    </dgm:pt>
    <dgm:pt modelId="{BD366972-65DE-4410-9D10-D32230B3E867}" type="pres">
      <dgm:prSet presAssocID="{C7214941-386E-4ABB-A089-EDD814B085CB}" presName="dummy" presStyleCnt="0"/>
      <dgm:spPr/>
    </dgm:pt>
    <dgm:pt modelId="{9BB7638E-ACD5-4AD1-8338-79A7BA9589DA}" type="pres">
      <dgm:prSet presAssocID="{24CDF422-0CF5-4FE5-9049-EB4E30D32C8F}" presName="sibTrans" presStyleLbl="sibTrans2D1" presStyleIdx="0" presStyleCnt="2"/>
      <dgm:spPr/>
    </dgm:pt>
    <dgm:pt modelId="{763DEA63-B9DB-4AD3-B7CE-4D293A2E8DDF}" type="pres">
      <dgm:prSet presAssocID="{9DDE4F2A-9D35-413C-A54A-38DA9B50E856}" presName="node" presStyleLbl="node1" presStyleIdx="1" presStyleCnt="2">
        <dgm:presLayoutVars>
          <dgm:bulletEnabled val="1"/>
        </dgm:presLayoutVars>
      </dgm:prSet>
      <dgm:spPr/>
    </dgm:pt>
    <dgm:pt modelId="{919A7942-5052-4380-92FD-D9EF30500EB7}" type="pres">
      <dgm:prSet presAssocID="{9DDE4F2A-9D35-413C-A54A-38DA9B50E856}" presName="dummy" presStyleCnt="0"/>
      <dgm:spPr/>
    </dgm:pt>
    <dgm:pt modelId="{A96FFA6A-BE44-422B-90F7-7B6DC0BB3669}" type="pres">
      <dgm:prSet presAssocID="{5916AB81-E996-4B8D-99E2-FCB6F4F76C19}" presName="sibTrans" presStyleLbl="sibTrans2D1" presStyleIdx="1" presStyleCnt="2"/>
      <dgm:spPr/>
    </dgm:pt>
  </dgm:ptLst>
  <dgm:cxnLst>
    <dgm:cxn modelId="{7D94162E-CD57-4542-A168-619196EC8CB1}" srcId="{648BBB27-465A-4331-8A52-04BDEFAE7993}" destId="{B97B16EA-9EDF-4F1D-884B-6044DED05224}" srcOrd="1" destOrd="0" parTransId="{585ECC7C-BBBB-49CF-A696-B9122E8FD962}" sibTransId="{11B9069C-AE86-43B3-82BD-6A7E3D6A3B93}"/>
    <dgm:cxn modelId="{94DC6A3E-67F5-417D-91E0-F9A42BC445E4}" type="presOf" srcId="{24CDF422-0CF5-4FE5-9049-EB4E30D32C8F}" destId="{9BB7638E-ACD5-4AD1-8338-79A7BA9589DA}" srcOrd="0" destOrd="0" presId="urn:microsoft.com/office/officeart/2005/8/layout/radial6"/>
    <dgm:cxn modelId="{E49E3C5C-588F-4CAE-B8CD-DCE142C3A056}" srcId="{D58B844C-1BD4-424F-AF68-C1852B4FE077}" destId="{C7214941-386E-4ABB-A089-EDD814B085CB}" srcOrd="0" destOrd="0" parTransId="{744450C2-6258-422E-9C76-32DE78BAAE7A}" sibTransId="{24CDF422-0CF5-4FE5-9049-EB4E30D32C8F}"/>
    <dgm:cxn modelId="{F0589475-2E84-47B2-98A5-2C5D6F4EF24D}" srcId="{648BBB27-465A-4331-8A52-04BDEFAE7993}" destId="{D58B844C-1BD4-424F-AF68-C1852B4FE077}" srcOrd="0" destOrd="0" parTransId="{2CFEE7B6-751D-4C85-BACE-5624366413A9}" sibTransId="{76180398-00A8-47C9-A21E-AFF4C3A0D888}"/>
    <dgm:cxn modelId="{6F0286A0-AD46-4E2C-A4FF-6150A4642B21}" srcId="{D58B844C-1BD4-424F-AF68-C1852B4FE077}" destId="{9DDE4F2A-9D35-413C-A54A-38DA9B50E856}" srcOrd="1" destOrd="0" parTransId="{55F50793-2693-4B7C-9773-2FDD8CBE98A8}" sibTransId="{5916AB81-E996-4B8D-99E2-FCB6F4F76C19}"/>
    <dgm:cxn modelId="{387FA7BA-3798-4F90-9C7E-F04C89861204}" type="presOf" srcId="{9DDE4F2A-9D35-413C-A54A-38DA9B50E856}" destId="{763DEA63-B9DB-4AD3-B7CE-4D293A2E8DDF}" srcOrd="0" destOrd="0" presId="urn:microsoft.com/office/officeart/2005/8/layout/radial6"/>
    <dgm:cxn modelId="{172E16DD-64EC-459A-A0D0-D0BEE640D1A6}" type="presOf" srcId="{C7214941-386E-4ABB-A089-EDD814B085CB}" destId="{940F1226-2022-4673-95AF-24832A6975E2}" srcOrd="0" destOrd="0" presId="urn:microsoft.com/office/officeart/2005/8/layout/radial6"/>
    <dgm:cxn modelId="{2ADC1CE0-4ECF-42F8-A15E-5ADCBF408779}" type="presOf" srcId="{648BBB27-465A-4331-8A52-04BDEFAE7993}" destId="{43171B04-1034-4A9F-982A-FB5B759B7B28}" srcOrd="0" destOrd="0" presId="urn:microsoft.com/office/officeart/2005/8/layout/radial6"/>
    <dgm:cxn modelId="{31BCA6F3-3E3A-4A20-91DA-8123813EC673}" type="presOf" srcId="{D58B844C-1BD4-424F-AF68-C1852B4FE077}" destId="{40447545-A249-4962-9E4A-E39F1A11FA9D}" srcOrd="0" destOrd="0" presId="urn:microsoft.com/office/officeart/2005/8/layout/radial6"/>
    <dgm:cxn modelId="{E63382F9-CA81-4860-A010-7296403E23D4}" type="presOf" srcId="{5916AB81-E996-4B8D-99E2-FCB6F4F76C19}" destId="{A96FFA6A-BE44-422B-90F7-7B6DC0BB3669}" srcOrd="0" destOrd="0" presId="urn:microsoft.com/office/officeart/2005/8/layout/radial6"/>
    <dgm:cxn modelId="{D76E71DC-3A70-4E18-83D9-AE5A95E2716B}" type="presParOf" srcId="{43171B04-1034-4A9F-982A-FB5B759B7B28}" destId="{40447545-A249-4962-9E4A-E39F1A11FA9D}" srcOrd="0" destOrd="0" presId="urn:microsoft.com/office/officeart/2005/8/layout/radial6"/>
    <dgm:cxn modelId="{BD7517FF-A423-4E98-A49B-78012F078EB1}" type="presParOf" srcId="{43171B04-1034-4A9F-982A-FB5B759B7B28}" destId="{940F1226-2022-4673-95AF-24832A6975E2}" srcOrd="1" destOrd="0" presId="urn:microsoft.com/office/officeart/2005/8/layout/radial6"/>
    <dgm:cxn modelId="{99E71886-7785-4DBF-B135-4FBC7DE16B28}" type="presParOf" srcId="{43171B04-1034-4A9F-982A-FB5B759B7B28}" destId="{BD366972-65DE-4410-9D10-D32230B3E867}" srcOrd="2" destOrd="0" presId="urn:microsoft.com/office/officeart/2005/8/layout/radial6"/>
    <dgm:cxn modelId="{9E0D4A7E-096C-40A9-96ED-6CB87CAC290F}" type="presParOf" srcId="{43171B04-1034-4A9F-982A-FB5B759B7B28}" destId="{9BB7638E-ACD5-4AD1-8338-79A7BA9589DA}" srcOrd="3" destOrd="0" presId="urn:microsoft.com/office/officeart/2005/8/layout/radial6"/>
    <dgm:cxn modelId="{9EE92B62-0350-49F0-AF4A-88856BFA284E}" type="presParOf" srcId="{43171B04-1034-4A9F-982A-FB5B759B7B28}" destId="{763DEA63-B9DB-4AD3-B7CE-4D293A2E8DDF}" srcOrd="4" destOrd="0" presId="urn:microsoft.com/office/officeart/2005/8/layout/radial6"/>
    <dgm:cxn modelId="{0EDC53D4-11BF-481F-8E72-096442349D41}" type="presParOf" srcId="{43171B04-1034-4A9F-982A-FB5B759B7B28}" destId="{919A7942-5052-4380-92FD-D9EF30500EB7}" srcOrd="5" destOrd="0" presId="urn:microsoft.com/office/officeart/2005/8/layout/radial6"/>
    <dgm:cxn modelId="{D61D07DE-B426-4911-88F3-C4FD938889C8}" type="presParOf" srcId="{43171B04-1034-4A9F-982A-FB5B759B7B28}" destId="{A96FFA6A-BE44-422B-90F7-7B6DC0BB3669}" srcOrd="6" destOrd="0" presId="urn:microsoft.com/office/officeart/2005/8/layout/radial6"/>
  </dgm:cxnLst>
  <dgm:bg>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8DE736A-44D6-4D23-9B99-0793709BDBAB}"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BFCF29AA-FE7B-4034-9E12-1862F996C6AE}">
      <dgm:prSet phldrT="[Text]" custT="1"/>
      <dgm:spPr>
        <a:solidFill>
          <a:srgbClr val="009900"/>
        </a:solidFill>
        <a:ln>
          <a:noFill/>
        </a:ln>
        <a:effectLst>
          <a:outerShdw blurRad="50800" dist="38100" dir="2700000" algn="tl" rotWithShape="0">
            <a:prstClr val="black">
              <a:alpha val="40000"/>
            </a:prstClr>
          </a:outerShdw>
        </a:effectLst>
      </dgm:spPr>
      <dgm:t>
        <a:bodyPr/>
        <a:lstStyle/>
        <a:p>
          <a:r>
            <a:rPr lang="en-US" sz="2200" b="1" u="none" dirty="0">
              <a:solidFill>
                <a:schemeClr val="bg1"/>
              </a:solidFill>
            </a:rPr>
            <a:t>Primary Tier Suffixes</a:t>
          </a:r>
          <a:endParaRPr lang="en-US" sz="2200" u="none" dirty="0">
            <a:solidFill>
              <a:schemeClr val="bg1"/>
            </a:solidFill>
          </a:endParaRPr>
        </a:p>
      </dgm:t>
    </dgm:pt>
    <dgm:pt modelId="{7F0C09D6-0552-42C9-8F96-FF623FBCB2C0}" type="parTrans" cxnId="{43B785D2-63B4-4A88-B1C6-7E4CA8F3812E}">
      <dgm:prSet/>
      <dgm:spPr/>
      <dgm:t>
        <a:bodyPr/>
        <a:lstStyle/>
        <a:p>
          <a:endParaRPr lang="en-US"/>
        </a:p>
      </dgm:t>
    </dgm:pt>
    <dgm:pt modelId="{B8D38A1C-D368-4FC4-9CA5-53407AB175AB}" type="sibTrans" cxnId="{43B785D2-63B4-4A88-B1C6-7E4CA8F3812E}">
      <dgm:prSet/>
      <dgm:spPr/>
      <dgm:t>
        <a:bodyPr/>
        <a:lstStyle/>
        <a:p>
          <a:endParaRPr lang="en-US"/>
        </a:p>
      </dgm:t>
    </dgm:pt>
    <dgm:pt modelId="{875E2B3A-F846-42F1-8B5E-9FB286BD0D3F}">
      <dgm:prSet phldrT="[Text]" custT="1"/>
      <dgm:spPr>
        <a:solidFill>
          <a:srgbClr val="F2F2F2"/>
        </a:solidFill>
        <a:ln>
          <a:noFill/>
        </a:ln>
        <a:effectLst/>
      </dgm:spPr>
      <dgm:t>
        <a:bodyPr lIns="91440" anchor="ctr" anchorCtr="0"/>
        <a:lstStyle/>
        <a:p>
          <a:r>
            <a:rPr lang="en-US" sz="1800" dirty="0"/>
            <a:t>Four-letter suffixes with low risk by DSI</a:t>
          </a:r>
        </a:p>
      </dgm:t>
    </dgm:pt>
    <dgm:pt modelId="{9765ADA1-33E8-45E5-B620-76571785C4F2}" type="parTrans" cxnId="{7552AD24-73E0-46B5-9975-1C7245A3A89A}">
      <dgm:prSet/>
      <dgm:spPr/>
      <dgm:t>
        <a:bodyPr/>
        <a:lstStyle/>
        <a:p>
          <a:endParaRPr lang="en-US"/>
        </a:p>
      </dgm:t>
    </dgm:pt>
    <dgm:pt modelId="{54161956-DC3C-44DD-9ECD-1BD3CDC1FBA2}" type="sibTrans" cxnId="{7552AD24-73E0-46B5-9975-1C7245A3A89A}">
      <dgm:prSet/>
      <dgm:spPr/>
      <dgm:t>
        <a:bodyPr/>
        <a:lstStyle/>
        <a:p>
          <a:endParaRPr lang="en-US"/>
        </a:p>
      </dgm:t>
    </dgm:pt>
    <dgm:pt modelId="{ED43BFF2-5559-4C19-8A69-B0546F910248}">
      <dgm:prSet phldrT="[Text]" custT="1"/>
      <dgm:spPr>
        <a:solidFill>
          <a:srgbClr val="F2F2F2"/>
        </a:solidFill>
        <a:ln>
          <a:noFill/>
        </a:ln>
        <a:effectLst/>
      </dgm:spPr>
      <dgm:t>
        <a:bodyPr lIns="91440" anchor="ctr" anchorCtr="0"/>
        <a:lstStyle/>
        <a:p>
          <a:r>
            <a:rPr lang="en-US" sz="1800" dirty="0"/>
            <a:t>Four-letter suffixes should be considered for regulatory submission</a:t>
          </a:r>
        </a:p>
      </dgm:t>
    </dgm:pt>
    <dgm:pt modelId="{5952E7D3-D1DA-463D-A107-D41E642ACF7C}" type="parTrans" cxnId="{EA513DF6-FAAE-455C-8C38-A5F067066E51}">
      <dgm:prSet/>
      <dgm:spPr/>
      <dgm:t>
        <a:bodyPr/>
        <a:lstStyle/>
        <a:p>
          <a:endParaRPr lang="en-US"/>
        </a:p>
      </dgm:t>
    </dgm:pt>
    <dgm:pt modelId="{37A0C662-612C-4D53-BB28-FEB921AED3EE}" type="sibTrans" cxnId="{EA513DF6-FAAE-455C-8C38-A5F067066E51}">
      <dgm:prSet/>
      <dgm:spPr/>
      <dgm:t>
        <a:bodyPr/>
        <a:lstStyle/>
        <a:p>
          <a:endParaRPr lang="en-US"/>
        </a:p>
      </dgm:t>
    </dgm:pt>
    <dgm:pt modelId="{5779D681-3549-4717-AA86-60190F9BA2E5}">
      <dgm:prSet phldrT="[Text]" custT="1"/>
      <dgm:spPr>
        <a:solidFill>
          <a:srgbClr val="949494"/>
        </a:solidFill>
        <a:ln>
          <a:noFill/>
        </a:ln>
        <a:effectLst>
          <a:outerShdw blurRad="50800" dist="38100" dir="2700000" algn="tl" rotWithShape="0">
            <a:prstClr val="black">
              <a:alpha val="40000"/>
            </a:prstClr>
          </a:outerShdw>
        </a:effectLst>
      </dgm:spPr>
      <dgm:t>
        <a:bodyPr/>
        <a:lstStyle/>
        <a:p>
          <a:r>
            <a:rPr lang="en-US" sz="2200" b="1" u="none" dirty="0">
              <a:solidFill>
                <a:schemeClr val="bg1"/>
              </a:solidFill>
            </a:rPr>
            <a:t>Secondary Tier Suffixes</a:t>
          </a:r>
          <a:endParaRPr lang="en-US" sz="2200" u="none" dirty="0">
            <a:solidFill>
              <a:schemeClr val="bg1"/>
            </a:solidFill>
          </a:endParaRPr>
        </a:p>
      </dgm:t>
    </dgm:pt>
    <dgm:pt modelId="{66F7E00E-3579-47A6-B2DB-1600E5FA35FC}" type="parTrans" cxnId="{26FB43B4-8955-4AE8-8190-43321549237D}">
      <dgm:prSet/>
      <dgm:spPr/>
      <dgm:t>
        <a:bodyPr/>
        <a:lstStyle/>
        <a:p>
          <a:endParaRPr lang="en-US"/>
        </a:p>
      </dgm:t>
    </dgm:pt>
    <dgm:pt modelId="{4BA456C8-F8EC-4736-B4A5-9ABC6A159842}" type="sibTrans" cxnId="{26FB43B4-8955-4AE8-8190-43321549237D}">
      <dgm:prSet/>
      <dgm:spPr/>
      <dgm:t>
        <a:bodyPr/>
        <a:lstStyle/>
        <a:p>
          <a:endParaRPr lang="en-US"/>
        </a:p>
      </dgm:t>
    </dgm:pt>
    <dgm:pt modelId="{4663C77B-5310-4A8A-A1F3-437F13E92B45}">
      <dgm:prSet phldrT="[Text]" custT="1"/>
      <dgm:spPr>
        <a:solidFill>
          <a:srgbClr val="F2F2F2"/>
        </a:solidFill>
        <a:ln>
          <a:noFill/>
        </a:ln>
        <a:effectLst/>
      </dgm:spPr>
      <dgm:t>
        <a:bodyPr lIns="91440" anchor="ctr" anchorCtr="0"/>
        <a:lstStyle/>
        <a:p>
          <a:r>
            <a:rPr lang="en-US" sz="1800" dirty="0"/>
            <a:t>Four-letter suffixes with moderate risk by DSI</a:t>
          </a:r>
        </a:p>
      </dgm:t>
    </dgm:pt>
    <dgm:pt modelId="{E82CDB30-855E-4FDB-8A85-859EBA99A135}" type="parTrans" cxnId="{E8E72534-FDD0-4F99-A7DA-E07729B47A9B}">
      <dgm:prSet/>
      <dgm:spPr/>
      <dgm:t>
        <a:bodyPr/>
        <a:lstStyle/>
        <a:p>
          <a:endParaRPr lang="en-US"/>
        </a:p>
      </dgm:t>
    </dgm:pt>
    <dgm:pt modelId="{A0B949DA-2045-4388-8B70-256DAAC0F674}" type="sibTrans" cxnId="{E8E72534-FDD0-4F99-A7DA-E07729B47A9B}">
      <dgm:prSet/>
      <dgm:spPr/>
      <dgm:t>
        <a:bodyPr/>
        <a:lstStyle/>
        <a:p>
          <a:endParaRPr lang="en-US"/>
        </a:p>
      </dgm:t>
    </dgm:pt>
    <dgm:pt modelId="{A1389B3A-E554-4F2C-9EEA-63162767332B}">
      <dgm:prSet phldrT="[Text]" custT="1"/>
      <dgm:spPr>
        <a:solidFill>
          <a:srgbClr val="F2F2F2"/>
        </a:solidFill>
        <a:ln>
          <a:noFill/>
        </a:ln>
        <a:effectLst/>
      </dgm:spPr>
      <dgm:t>
        <a:bodyPr lIns="91440" anchor="ctr" anchorCtr="0"/>
        <a:lstStyle/>
        <a:p>
          <a:r>
            <a:rPr lang="en-US" sz="1800" dirty="0"/>
            <a:t>Four-letter suffixes also should be considered for regulatory submission</a:t>
          </a:r>
        </a:p>
      </dgm:t>
    </dgm:pt>
    <dgm:pt modelId="{F4626A1C-D464-4DD7-AFD1-CA5A678A1E7B}" type="parTrans" cxnId="{AE8C0081-E4CB-419B-A582-11A1FDB7242E}">
      <dgm:prSet/>
      <dgm:spPr/>
      <dgm:t>
        <a:bodyPr/>
        <a:lstStyle/>
        <a:p>
          <a:endParaRPr lang="en-US"/>
        </a:p>
      </dgm:t>
    </dgm:pt>
    <dgm:pt modelId="{4CEEC140-3189-4053-8C16-AAA849767D1E}" type="sibTrans" cxnId="{AE8C0081-E4CB-419B-A582-11A1FDB7242E}">
      <dgm:prSet/>
      <dgm:spPr/>
      <dgm:t>
        <a:bodyPr/>
        <a:lstStyle/>
        <a:p>
          <a:endParaRPr lang="en-US"/>
        </a:p>
      </dgm:t>
    </dgm:pt>
    <dgm:pt modelId="{92E99988-7F72-4D54-9A76-A571D194A4A0}">
      <dgm:prSet phldrT="[Text]" custT="1"/>
      <dgm:spPr>
        <a:solidFill>
          <a:srgbClr val="FF0000"/>
        </a:solidFill>
        <a:ln>
          <a:noFill/>
        </a:ln>
        <a:effectLst>
          <a:outerShdw blurRad="50800" dist="38100" dir="2700000" algn="tl" rotWithShape="0">
            <a:prstClr val="black">
              <a:alpha val="40000"/>
            </a:prstClr>
          </a:outerShdw>
        </a:effectLst>
      </dgm:spPr>
      <dgm:t>
        <a:bodyPr/>
        <a:lstStyle/>
        <a:p>
          <a:r>
            <a:rPr lang="en-US" sz="2200" b="1" u="none" dirty="0">
              <a:solidFill>
                <a:schemeClr val="bg1"/>
              </a:solidFill>
            </a:rPr>
            <a:t>Tertiary Tier Suffixes</a:t>
          </a:r>
          <a:endParaRPr lang="en-US" sz="2200" u="none" dirty="0">
            <a:solidFill>
              <a:schemeClr val="bg1"/>
            </a:solidFill>
          </a:endParaRPr>
        </a:p>
      </dgm:t>
    </dgm:pt>
    <dgm:pt modelId="{024282D8-5632-479F-AF57-EA14847F47B6}" type="parTrans" cxnId="{3F17BCA5-C77B-4C34-8D8A-E0E777359D8D}">
      <dgm:prSet/>
      <dgm:spPr/>
      <dgm:t>
        <a:bodyPr/>
        <a:lstStyle/>
        <a:p>
          <a:endParaRPr lang="en-US"/>
        </a:p>
      </dgm:t>
    </dgm:pt>
    <dgm:pt modelId="{9CAD945A-8070-4B8E-9220-716ECF972DFE}" type="sibTrans" cxnId="{3F17BCA5-C77B-4C34-8D8A-E0E777359D8D}">
      <dgm:prSet/>
      <dgm:spPr/>
      <dgm:t>
        <a:bodyPr/>
        <a:lstStyle/>
        <a:p>
          <a:endParaRPr lang="en-US"/>
        </a:p>
      </dgm:t>
    </dgm:pt>
    <dgm:pt modelId="{171A81D5-76FF-462B-8914-9E39DE2F00A9}">
      <dgm:prSet phldrT="[Text]" custT="1"/>
      <dgm:spPr>
        <a:solidFill>
          <a:srgbClr val="F2F2F2"/>
        </a:solidFill>
        <a:ln>
          <a:noFill/>
        </a:ln>
        <a:effectLst/>
      </dgm:spPr>
      <dgm:t>
        <a:bodyPr lIns="91440" anchor="ctr" anchorCtr="0"/>
        <a:lstStyle/>
        <a:p>
          <a:r>
            <a:rPr lang="en-US" sz="1800" dirty="0"/>
            <a:t>Four-letter suffixes with high risk by DSI</a:t>
          </a:r>
          <a:endParaRPr lang="en-US" sz="1800" u="none" dirty="0"/>
        </a:p>
      </dgm:t>
    </dgm:pt>
    <dgm:pt modelId="{478B81CD-F18A-41E0-8732-14FDC671D366}" type="parTrans" cxnId="{80EB7C5A-4561-4819-89E8-96687E7EEB0C}">
      <dgm:prSet/>
      <dgm:spPr/>
      <dgm:t>
        <a:bodyPr/>
        <a:lstStyle/>
        <a:p>
          <a:endParaRPr lang="en-US"/>
        </a:p>
      </dgm:t>
    </dgm:pt>
    <dgm:pt modelId="{40DD2951-AD42-4FBB-8A66-BA7E33BF19EE}" type="sibTrans" cxnId="{80EB7C5A-4561-4819-89E8-96687E7EEB0C}">
      <dgm:prSet/>
      <dgm:spPr/>
      <dgm:t>
        <a:bodyPr/>
        <a:lstStyle/>
        <a:p>
          <a:endParaRPr lang="en-US"/>
        </a:p>
      </dgm:t>
    </dgm:pt>
    <dgm:pt modelId="{B54937D1-53BB-4F39-BD77-62CAE3581DAD}">
      <dgm:prSet phldrT="[Text]" custT="1"/>
      <dgm:spPr>
        <a:solidFill>
          <a:srgbClr val="F2F2F2"/>
        </a:solidFill>
        <a:ln>
          <a:noFill/>
        </a:ln>
        <a:effectLst/>
      </dgm:spPr>
      <dgm:t>
        <a:bodyPr lIns="91440" anchor="ctr" anchorCtr="0"/>
        <a:lstStyle/>
        <a:p>
          <a:r>
            <a:rPr lang="en-US" sz="1800" dirty="0"/>
            <a:t>These four-letter suffixes could be considered for regulatory submission, depending upon the risk tolerance of the client</a:t>
          </a:r>
          <a:r>
            <a:rPr lang="en-US" sz="1800" dirty="0">
              <a:solidFill>
                <a:srgbClr val="FF0000"/>
              </a:solidFill>
            </a:rPr>
            <a:t> (Remove if Janssen)</a:t>
          </a:r>
          <a:endParaRPr lang="en-US" sz="1800" u="none" dirty="0"/>
        </a:p>
      </dgm:t>
    </dgm:pt>
    <dgm:pt modelId="{C7E76D07-244A-483B-B797-2017136A79FA}" type="parTrans" cxnId="{2E751193-3D7B-4A8F-845A-CF5E49736D2E}">
      <dgm:prSet/>
      <dgm:spPr/>
      <dgm:t>
        <a:bodyPr/>
        <a:lstStyle/>
        <a:p>
          <a:endParaRPr lang="en-US"/>
        </a:p>
      </dgm:t>
    </dgm:pt>
    <dgm:pt modelId="{4ACD17E6-453F-43C4-BAF1-677B8D97E412}" type="sibTrans" cxnId="{2E751193-3D7B-4A8F-845A-CF5E49736D2E}">
      <dgm:prSet/>
      <dgm:spPr/>
      <dgm:t>
        <a:bodyPr/>
        <a:lstStyle/>
        <a:p>
          <a:endParaRPr lang="en-US"/>
        </a:p>
      </dgm:t>
    </dgm:pt>
    <dgm:pt modelId="{B64A919E-4ECC-4A23-B0F6-ED00F0496BB8}">
      <dgm:prSet phldrT="[Text]" custT="1"/>
      <dgm:spPr>
        <a:solidFill>
          <a:srgbClr val="F2F2F2"/>
        </a:solidFill>
        <a:ln>
          <a:noFill/>
        </a:ln>
        <a:effectLst/>
      </dgm:spPr>
      <dgm:t>
        <a:bodyPr lIns="91440" anchor="ctr" anchorCtr="0"/>
        <a:lstStyle/>
        <a:p>
          <a:r>
            <a:rPr lang="en-US" sz="1800" dirty="0">
              <a:solidFill>
                <a:srgbClr val="FF0000"/>
              </a:solidFill>
            </a:rPr>
            <a:t>These four-letter suffixes should not be considered for regulatory submission (Janssen)</a:t>
          </a:r>
          <a:endParaRPr lang="en-US" sz="1800" u="none" dirty="0"/>
        </a:p>
      </dgm:t>
    </dgm:pt>
    <dgm:pt modelId="{C13358C2-CBF1-4E36-B39F-E0B1C0BB3890}" type="parTrans" cxnId="{377FC0B9-B90E-4012-9371-9149464B9597}">
      <dgm:prSet/>
      <dgm:spPr/>
      <dgm:t>
        <a:bodyPr/>
        <a:lstStyle/>
        <a:p>
          <a:endParaRPr lang="en-US"/>
        </a:p>
      </dgm:t>
    </dgm:pt>
    <dgm:pt modelId="{D1228DB4-9B43-49EC-8806-40C53F0DEBDD}" type="sibTrans" cxnId="{377FC0B9-B90E-4012-9371-9149464B9597}">
      <dgm:prSet/>
      <dgm:spPr/>
      <dgm:t>
        <a:bodyPr/>
        <a:lstStyle/>
        <a:p>
          <a:endParaRPr lang="en-US"/>
        </a:p>
      </dgm:t>
    </dgm:pt>
    <dgm:pt modelId="{88DB0269-2214-4F1E-BC0A-D231EF5754ED}" type="pres">
      <dgm:prSet presAssocID="{C8DE736A-44D6-4D23-9B99-0793709BDBAB}" presName="Name0" presStyleCnt="0">
        <dgm:presLayoutVars>
          <dgm:dir/>
          <dgm:animLvl val="lvl"/>
          <dgm:resizeHandles/>
        </dgm:presLayoutVars>
      </dgm:prSet>
      <dgm:spPr/>
    </dgm:pt>
    <dgm:pt modelId="{73DA0923-8B11-49E7-997F-94370E5A2604}" type="pres">
      <dgm:prSet presAssocID="{BFCF29AA-FE7B-4034-9E12-1862F996C6AE}" presName="linNode" presStyleCnt="0"/>
      <dgm:spPr/>
    </dgm:pt>
    <dgm:pt modelId="{8103D445-57DE-42D5-8A80-1C554409D694}" type="pres">
      <dgm:prSet presAssocID="{BFCF29AA-FE7B-4034-9E12-1862F996C6AE}" presName="parentShp" presStyleLbl="node1" presStyleIdx="0" presStyleCnt="3" custScaleX="38221">
        <dgm:presLayoutVars>
          <dgm:bulletEnabled val="1"/>
        </dgm:presLayoutVars>
      </dgm:prSet>
      <dgm:spPr/>
    </dgm:pt>
    <dgm:pt modelId="{F4A0EAA3-2F25-42EE-9684-B377ECB1F8FB}" type="pres">
      <dgm:prSet presAssocID="{BFCF29AA-FE7B-4034-9E12-1862F996C6AE}" presName="childShp" presStyleLbl="bgAccFollowNode1" presStyleIdx="0" presStyleCnt="3" custScaleX="126010">
        <dgm:presLayoutVars>
          <dgm:bulletEnabled val="1"/>
        </dgm:presLayoutVars>
      </dgm:prSet>
      <dgm:spPr/>
    </dgm:pt>
    <dgm:pt modelId="{46308ACC-32D2-4B66-9310-BFCCA355AAE8}" type="pres">
      <dgm:prSet presAssocID="{B8D38A1C-D368-4FC4-9CA5-53407AB175AB}" presName="spacing" presStyleCnt="0"/>
      <dgm:spPr/>
    </dgm:pt>
    <dgm:pt modelId="{A7E8E2F0-5A8E-496D-8D5C-5E7C656AF280}" type="pres">
      <dgm:prSet presAssocID="{5779D681-3549-4717-AA86-60190F9BA2E5}" presName="linNode" presStyleCnt="0"/>
      <dgm:spPr/>
    </dgm:pt>
    <dgm:pt modelId="{90F7D332-EAB4-4FD2-B97F-7FD51A4BE86F}" type="pres">
      <dgm:prSet presAssocID="{5779D681-3549-4717-AA86-60190F9BA2E5}" presName="parentShp" presStyleLbl="node1" presStyleIdx="1" presStyleCnt="3" custScaleX="38221">
        <dgm:presLayoutVars>
          <dgm:bulletEnabled val="1"/>
        </dgm:presLayoutVars>
      </dgm:prSet>
      <dgm:spPr/>
    </dgm:pt>
    <dgm:pt modelId="{EE0ECDF5-53C9-4C30-A52D-D0DC75F9BA5F}" type="pres">
      <dgm:prSet presAssocID="{5779D681-3549-4717-AA86-60190F9BA2E5}" presName="childShp" presStyleLbl="bgAccFollowNode1" presStyleIdx="1" presStyleCnt="3" custScaleX="126010">
        <dgm:presLayoutVars>
          <dgm:bulletEnabled val="1"/>
        </dgm:presLayoutVars>
      </dgm:prSet>
      <dgm:spPr/>
    </dgm:pt>
    <dgm:pt modelId="{6B0B39AB-5068-4E86-BA2B-B903F26D0465}" type="pres">
      <dgm:prSet presAssocID="{4BA456C8-F8EC-4736-B4A5-9ABC6A159842}" presName="spacing" presStyleCnt="0"/>
      <dgm:spPr/>
    </dgm:pt>
    <dgm:pt modelId="{01B7B6CC-0D58-47E7-9B64-58B2D94A538B}" type="pres">
      <dgm:prSet presAssocID="{92E99988-7F72-4D54-9A76-A571D194A4A0}" presName="linNode" presStyleCnt="0"/>
      <dgm:spPr/>
    </dgm:pt>
    <dgm:pt modelId="{53E678D8-0E0A-4F85-9DFE-15E6538CC98E}" type="pres">
      <dgm:prSet presAssocID="{92E99988-7F72-4D54-9A76-A571D194A4A0}" presName="parentShp" presStyleLbl="node1" presStyleIdx="2" presStyleCnt="3" custScaleX="38221">
        <dgm:presLayoutVars>
          <dgm:bulletEnabled val="1"/>
        </dgm:presLayoutVars>
      </dgm:prSet>
      <dgm:spPr/>
    </dgm:pt>
    <dgm:pt modelId="{FFF8B543-5D97-4CF1-B652-35B7FC67A014}" type="pres">
      <dgm:prSet presAssocID="{92E99988-7F72-4D54-9A76-A571D194A4A0}" presName="childShp" presStyleLbl="bgAccFollowNode1" presStyleIdx="2" presStyleCnt="3" custScaleX="126010">
        <dgm:presLayoutVars>
          <dgm:bulletEnabled val="1"/>
        </dgm:presLayoutVars>
      </dgm:prSet>
      <dgm:spPr/>
    </dgm:pt>
  </dgm:ptLst>
  <dgm:cxnLst>
    <dgm:cxn modelId="{CB334413-8016-4872-A5B0-F2BCF18D487B}" type="presOf" srcId="{BFCF29AA-FE7B-4034-9E12-1862F996C6AE}" destId="{8103D445-57DE-42D5-8A80-1C554409D694}" srcOrd="0" destOrd="0" presId="urn:microsoft.com/office/officeart/2005/8/layout/vList6"/>
    <dgm:cxn modelId="{3C590917-707F-4373-B4D1-18313F99DC0F}" type="presOf" srcId="{5779D681-3549-4717-AA86-60190F9BA2E5}" destId="{90F7D332-EAB4-4FD2-B97F-7FD51A4BE86F}" srcOrd="0" destOrd="0" presId="urn:microsoft.com/office/officeart/2005/8/layout/vList6"/>
    <dgm:cxn modelId="{FBE08B1D-E21E-4E41-ABA9-FCFCB6478486}" type="presOf" srcId="{4663C77B-5310-4A8A-A1F3-437F13E92B45}" destId="{EE0ECDF5-53C9-4C30-A52D-D0DC75F9BA5F}" srcOrd="0" destOrd="0" presId="urn:microsoft.com/office/officeart/2005/8/layout/vList6"/>
    <dgm:cxn modelId="{7552AD24-73E0-46B5-9975-1C7245A3A89A}" srcId="{BFCF29AA-FE7B-4034-9E12-1862F996C6AE}" destId="{875E2B3A-F846-42F1-8B5E-9FB286BD0D3F}" srcOrd="0" destOrd="0" parTransId="{9765ADA1-33E8-45E5-B620-76571785C4F2}" sibTransId="{54161956-DC3C-44DD-9ECD-1BD3CDC1FBA2}"/>
    <dgm:cxn modelId="{A29C752E-48C1-4565-AF74-281F6004C2A6}" type="presOf" srcId="{ED43BFF2-5559-4C19-8A69-B0546F910248}" destId="{F4A0EAA3-2F25-42EE-9684-B377ECB1F8FB}" srcOrd="0" destOrd="1" presId="urn:microsoft.com/office/officeart/2005/8/layout/vList6"/>
    <dgm:cxn modelId="{E8E72534-FDD0-4F99-A7DA-E07729B47A9B}" srcId="{5779D681-3549-4717-AA86-60190F9BA2E5}" destId="{4663C77B-5310-4A8A-A1F3-437F13E92B45}" srcOrd="0" destOrd="0" parTransId="{E82CDB30-855E-4FDB-8A85-859EBA99A135}" sibTransId="{A0B949DA-2045-4388-8B70-256DAAC0F674}"/>
    <dgm:cxn modelId="{D92CC846-72B4-42BE-BA37-74BB6C71AB4F}" type="presOf" srcId="{B64A919E-4ECC-4A23-B0F6-ED00F0496BB8}" destId="{FFF8B543-5D97-4CF1-B652-35B7FC67A014}" srcOrd="0" destOrd="2" presId="urn:microsoft.com/office/officeart/2005/8/layout/vList6"/>
    <dgm:cxn modelId="{3E316847-DF0F-4F0E-AE38-B4A4FE6E514E}" type="presOf" srcId="{A1389B3A-E554-4F2C-9EEA-63162767332B}" destId="{EE0ECDF5-53C9-4C30-A52D-D0DC75F9BA5F}" srcOrd="0" destOrd="1" presId="urn:microsoft.com/office/officeart/2005/8/layout/vList6"/>
    <dgm:cxn modelId="{00CCBB67-DC76-428C-B4C3-13253C6E9F6E}" type="presOf" srcId="{875E2B3A-F846-42F1-8B5E-9FB286BD0D3F}" destId="{F4A0EAA3-2F25-42EE-9684-B377ECB1F8FB}" srcOrd="0" destOrd="0" presId="urn:microsoft.com/office/officeart/2005/8/layout/vList6"/>
    <dgm:cxn modelId="{D80E0E79-26E8-4868-BF33-8C271FC58E22}" type="presOf" srcId="{B54937D1-53BB-4F39-BD77-62CAE3581DAD}" destId="{FFF8B543-5D97-4CF1-B652-35B7FC67A014}" srcOrd="0" destOrd="1" presId="urn:microsoft.com/office/officeart/2005/8/layout/vList6"/>
    <dgm:cxn modelId="{80EB7C5A-4561-4819-89E8-96687E7EEB0C}" srcId="{92E99988-7F72-4D54-9A76-A571D194A4A0}" destId="{171A81D5-76FF-462B-8914-9E39DE2F00A9}" srcOrd="0" destOrd="0" parTransId="{478B81CD-F18A-41E0-8732-14FDC671D366}" sibTransId="{40DD2951-AD42-4FBB-8A66-BA7E33BF19EE}"/>
    <dgm:cxn modelId="{AE8C0081-E4CB-419B-A582-11A1FDB7242E}" srcId="{5779D681-3549-4717-AA86-60190F9BA2E5}" destId="{A1389B3A-E554-4F2C-9EEA-63162767332B}" srcOrd="1" destOrd="0" parTransId="{F4626A1C-D464-4DD7-AFD1-CA5A678A1E7B}" sibTransId="{4CEEC140-3189-4053-8C16-AAA849767D1E}"/>
    <dgm:cxn modelId="{2E751193-3D7B-4A8F-845A-CF5E49736D2E}" srcId="{92E99988-7F72-4D54-9A76-A571D194A4A0}" destId="{B54937D1-53BB-4F39-BD77-62CAE3581DAD}" srcOrd="1" destOrd="0" parTransId="{C7E76D07-244A-483B-B797-2017136A79FA}" sibTransId="{4ACD17E6-453F-43C4-BAF1-677B8D97E412}"/>
    <dgm:cxn modelId="{79E59DA1-324A-48A4-9024-60398378F08B}" type="presOf" srcId="{171A81D5-76FF-462B-8914-9E39DE2F00A9}" destId="{FFF8B543-5D97-4CF1-B652-35B7FC67A014}" srcOrd="0" destOrd="0" presId="urn:microsoft.com/office/officeart/2005/8/layout/vList6"/>
    <dgm:cxn modelId="{3F17BCA5-C77B-4C34-8D8A-E0E777359D8D}" srcId="{C8DE736A-44D6-4D23-9B99-0793709BDBAB}" destId="{92E99988-7F72-4D54-9A76-A571D194A4A0}" srcOrd="2" destOrd="0" parTransId="{024282D8-5632-479F-AF57-EA14847F47B6}" sibTransId="{9CAD945A-8070-4B8E-9220-716ECF972DFE}"/>
    <dgm:cxn modelId="{98D98FA6-4993-4A8B-9E06-89FA0CBAD44B}" type="presOf" srcId="{92E99988-7F72-4D54-9A76-A571D194A4A0}" destId="{53E678D8-0E0A-4F85-9DFE-15E6538CC98E}" srcOrd="0" destOrd="0" presId="urn:microsoft.com/office/officeart/2005/8/layout/vList6"/>
    <dgm:cxn modelId="{26FB43B4-8955-4AE8-8190-43321549237D}" srcId="{C8DE736A-44D6-4D23-9B99-0793709BDBAB}" destId="{5779D681-3549-4717-AA86-60190F9BA2E5}" srcOrd="1" destOrd="0" parTransId="{66F7E00E-3579-47A6-B2DB-1600E5FA35FC}" sibTransId="{4BA456C8-F8EC-4736-B4A5-9ABC6A159842}"/>
    <dgm:cxn modelId="{377FC0B9-B90E-4012-9371-9149464B9597}" srcId="{92E99988-7F72-4D54-9A76-A571D194A4A0}" destId="{B64A919E-4ECC-4A23-B0F6-ED00F0496BB8}" srcOrd="2" destOrd="0" parTransId="{C13358C2-CBF1-4E36-B39F-E0B1C0BB3890}" sibTransId="{D1228DB4-9B43-49EC-8806-40C53F0DEBDD}"/>
    <dgm:cxn modelId="{43B785D2-63B4-4A88-B1C6-7E4CA8F3812E}" srcId="{C8DE736A-44D6-4D23-9B99-0793709BDBAB}" destId="{BFCF29AA-FE7B-4034-9E12-1862F996C6AE}" srcOrd="0" destOrd="0" parTransId="{7F0C09D6-0552-42C9-8F96-FF623FBCB2C0}" sibTransId="{B8D38A1C-D368-4FC4-9CA5-53407AB175AB}"/>
    <dgm:cxn modelId="{27F18BD5-8BA4-42C6-A429-921CFC35BE9A}" type="presOf" srcId="{C8DE736A-44D6-4D23-9B99-0793709BDBAB}" destId="{88DB0269-2214-4F1E-BC0A-D231EF5754ED}" srcOrd="0" destOrd="0" presId="urn:microsoft.com/office/officeart/2005/8/layout/vList6"/>
    <dgm:cxn modelId="{EA513DF6-FAAE-455C-8C38-A5F067066E51}" srcId="{BFCF29AA-FE7B-4034-9E12-1862F996C6AE}" destId="{ED43BFF2-5559-4C19-8A69-B0546F910248}" srcOrd="1" destOrd="0" parTransId="{5952E7D3-D1DA-463D-A107-D41E642ACF7C}" sibTransId="{37A0C662-612C-4D53-BB28-FEB921AED3EE}"/>
    <dgm:cxn modelId="{16DBEAD9-8772-43FD-B876-DA216C0D89FE}" type="presParOf" srcId="{88DB0269-2214-4F1E-BC0A-D231EF5754ED}" destId="{73DA0923-8B11-49E7-997F-94370E5A2604}" srcOrd="0" destOrd="0" presId="urn:microsoft.com/office/officeart/2005/8/layout/vList6"/>
    <dgm:cxn modelId="{95D853E6-C753-4BCE-9A58-C1CBA2E3028B}" type="presParOf" srcId="{73DA0923-8B11-49E7-997F-94370E5A2604}" destId="{8103D445-57DE-42D5-8A80-1C554409D694}" srcOrd="0" destOrd="0" presId="urn:microsoft.com/office/officeart/2005/8/layout/vList6"/>
    <dgm:cxn modelId="{B06D34C9-7B49-41B8-BB01-8AA87B485A29}" type="presParOf" srcId="{73DA0923-8B11-49E7-997F-94370E5A2604}" destId="{F4A0EAA3-2F25-42EE-9684-B377ECB1F8FB}" srcOrd="1" destOrd="0" presId="urn:microsoft.com/office/officeart/2005/8/layout/vList6"/>
    <dgm:cxn modelId="{3CFA1B20-4121-4DC1-A50D-F8512D09D179}" type="presParOf" srcId="{88DB0269-2214-4F1E-BC0A-D231EF5754ED}" destId="{46308ACC-32D2-4B66-9310-BFCCA355AAE8}" srcOrd="1" destOrd="0" presId="urn:microsoft.com/office/officeart/2005/8/layout/vList6"/>
    <dgm:cxn modelId="{B4C7E2D2-AB20-4FD0-B601-7F7F364AEA5D}" type="presParOf" srcId="{88DB0269-2214-4F1E-BC0A-D231EF5754ED}" destId="{A7E8E2F0-5A8E-496D-8D5C-5E7C656AF280}" srcOrd="2" destOrd="0" presId="urn:microsoft.com/office/officeart/2005/8/layout/vList6"/>
    <dgm:cxn modelId="{C95AEA3E-AA3B-4152-9D18-AEB50BAB37F7}" type="presParOf" srcId="{A7E8E2F0-5A8E-496D-8D5C-5E7C656AF280}" destId="{90F7D332-EAB4-4FD2-B97F-7FD51A4BE86F}" srcOrd="0" destOrd="0" presId="urn:microsoft.com/office/officeart/2005/8/layout/vList6"/>
    <dgm:cxn modelId="{9CFF7CF4-E2AA-4839-922B-6641ACB32E37}" type="presParOf" srcId="{A7E8E2F0-5A8E-496D-8D5C-5E7C656AF280}" destId="{EE0ECDF5-53C9-4C30-A52D-D0DC75F9BA5F}" srcOrd="1" destOrd="0" presId="urn:microsoft.com/office/officeart/2005/8/layout/vList6"/>
    <dgm:cxn modelId="{78A5DCEB-D778-41D5-ABFA-981EAE4A411E}" type="presParOf" srcId="{88DB0269-2214-4F1E-BC0A-D231EF5754ED}" destId="{6B0B39AB-5068-4E86-BA2B-B903F26D0465}" srcOrd="3" destOrd="0" presId="urn:microsoft.com/office/officeart/2005/8/layout/vList6"/>
    <dgm:cxn modelId="{46345850-B04F-4205-90B7-4A4F42D95D92}" type="presParOf" srcId="{88DB0269-2214-4F1E-BC0A-D231EF5754ED}" destId="{01B7B6CC-0D58-47E7-9B64-58B2D94A538B}" srcOrd="4" destOrd="0" presId="urn:microsoft.com/office/officeart/2005/8/layout/vList6"/>
    <dgm:cxn modelId="{8B532941-C3D4-4C5A-BEEC-BB2F6D4C1D9D}" type="presParOf" srcId="{01B7B6CC-0D58-47E7-9B64-58B2D94A538B}" destId="{53E678D8-0E0A-4F85-9DFE-15E6538CC98E}" srcOrd="0" destOrd="0" presId="urn:microsoft.com/office/officeart/2005/8/layout/vList6"/>
    <dgm:cxn modelId="{A7E16BD0-2397-45F3-A35E-8C54BBBCF092}" type="presParOf" srcId="{01B7B6CC-0D58-47E7-9B64-58B2D94A538B}" destId="{FFF8B543-5D97-4CF1-B652-35B7FC67A014}" srcOrd="1" destOrd="0" presId="urn:microsoft.com/office/officeart/2005/8/layout/vList6"/>
  </dgm:cxnLst>
  <dgm:bg>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48BBB27-465A-4331-8A52-04BDEFAE7993}"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D58B844C-1BD4-424F-AF68-C1852B4FE077}">
      <dgm:prSet phldrT="[Text]"/>
      <dgm:spPr>
        <a:ln>
          <a:noFill/>
        </a:ln>
        <a:effectLst>
          <a:outerShdw blurRad="50800" dist="38100" dir="2700000" algn="tl" rotWithShape="0">
            <a:prstClr val="black">
              <a:alpha val="40000"/>
            </a:prstClr>
          </a:outerShdw>
        </a:effectLst>
      </dgm:spPr>
      <dgm:t>
        <a:bodyPr/>
        <a:lstStyle/>
        <a:p>
          <a:r>
            <a:rPr lang="en-US" b="1" i="1" dirty="0"/>
            <a:t>Strategic/</a:t>
          </a:r>
          <a:br>
            <a:rPr lang="en-US" b="1" i="1" dirty="0"/>
          </a:br>
          <a:r>
            <a:rPr lang="en-US" b="1" i="1" dirty="0"/>
            <a:t>Marketing</a:t>
          </a:r>
        </a:p>
      </dgm:t>
    </dgm:pt>
    <dgm:pt modelId="{2CFEE7B6-751D-4C85-BACE-5624366413A9}" type="parTrans" cxnId="{F0589475-2E84-47B2-98A5-2C5D6F4EF24D}">
      <dgm:prSet/>
      <dgm:spPr/>
      <dgm:t>
        <a:bodyPr/>
        <a:lstStyle/>
        <a:p>
          <a:endParaRPr lang="en-US"/>
        </a:p>
      </dgm:t>
    </dgm:pt>
    <dgm:pt modelId="{76180398-00A8-47C9-A21E-AFF4C3A0D888}" type="sibTrans" cxnId="{F0589475-2E84-47B2-98A5-2C5D6F4EF24D}">
      <dgm:prSet/>
      <dgm:spPr/>
      <dgm:t>
        <a:bodyPr/>
        <a:lstStyle/>
        <a:p>
          <a:endParaRPr lang="en-US"/>
        </a:p>
      </dgm:t>
    </dgm:pt>
    <dgm:pt modelId="{143C60AF-A725-4E3E-80C2-EB6CCA0C2A88}">
      <dgm:prSet phldrT="[Text]"/>
      <dgm:spPr>
        <a:solidFill>
          <a:srgbClr val="1D3D7C"/>
        </a:solidFill>
        <a:ln>
          <a:noFill/>
        </a:ln>
        <a:effectLst>
          <a:outerShdw blurRad="50800" dist="38100" dir="2700000" algn="tl" rotWithShape="0">
            <a:prstClr val="black">
              <a:alpha val="40000"/>
            </a:prstClr>
          </a:outerShdw>
        </a:effectLst>
      </dgm:spPr>
      <dgm:t>
        <a:bodyPr/>
        <a:lstStyle/>
        <a:p>
          <a:r>
            <a:rPr lang="en-US" b="1" i="1" dirty="0"/>
            <a:t>Memorability</a:t>
          </a:r>
        </a:p>
        <a:p>
          <a:r>
            <a:rPr lang="en-US" b="1" i="1" dirty="0"/>
            <a:t>50%</a:t>
          </a:r>
          <a:endParaRPr lang="en-US" dirty="0"/>
        </a:p>
      </dgm:t>
    </dgm:pt>
    <dgm:pt modelId="{E978CBD8-3386-46CD-8D92-16B515FBC95E}" type="parTrans" cxnId="{F414871B-8A2E-45CE-BEF7-4F88D23EA417}">
      <dgm:prSet/>
      <dgm:spPr/>
      <dgm:t>
        <a:bodyPr/>
        <a:lstStyle/>
        <a:p>
          <a:endParaRPr lang="en-US"/>
        </a:p>
      </dgm:t>
    </dgm:pt>
    <dgm:pt modelId="{205132AB-2A2B-48CB-8ADC-B2E96238F587}" type="sibTrans" cxnId="{F414871B-8A2E-45CE-BEF7-4F88D23EA417}">
      <dgm:prSet/>
      <dgm:spPr/>
      <dgm:t>
        <a:bodyPr/>
        <a:lstStyle/>
        <a:p>
          <a:endParaRPr lang="en-US"/>
        </a:p>
      </dgm:t>
    </dgm:pt>
    <dgm:pt modelId="{9DDE4F2A-9D35-413C-A54A-38DA9B50E856}">
      <dgm:prSet phldrT="[Text]"/>
      <dgm:spPr>
        <a:solidFill>
          <a:srgbClr val="009DD9"/>
        </a:solidFill>
        <a:ln>
          <a:noFill/>
        </a:ln>
        <a:effectLst>
          <a:outerShdw blurRad="50800" dist="38100" dir="2700000" algn="tl" rotWithShape="0">
            <a:prstClr val="black">
              <a:alpha val="40000"/>
            </a:prstClr>
          </a:outerShdw>
        </a:effectLst>
      </dgm:spPr>
      <dgm:t>
        <a:bodyPr/>
        <a:lstStyle/>
        <a:p>
          <a:r>
            <a:rPr lang="en-US" b="1" i="1" dirty="0"/>
            <a:t>Personal Preferences</a:t>
          </a:r>
        </a:p>
        <a:p>
          <a:r>
            <a:rPr lang="en-US" b="1" i="1" dirty="0"/>
            <a:t>50%</a:t>
          </a:r>
          <a:endParaRPr lang="en-US" dirty="0"/>
        </a:p>
      </dgm:t>
    </dgm:pt>
    <dgm:pt modelId="{55F50793-2693-4B7C-9773-2FDD8CBE98A8}" type="parTrans" cxnId="{6F0286A0-AD46-4E2C-A4FF-6150A4642B21}">
      <dgm:prSet/>
      <dgm:spPr/>
      <dgm:t>
        <a:bodyPr/>
        <a:lstStyle/>
        <a:p>
          <a:endParaRPr lang="en-US"/>
        </a:p>
      </dgm:t>
    </dgm:pt>
    <dgm:pt modelId="{5916AB81-E996-4B8D-99E2-FCB6F4F76C19}" type="sibTrans" cxnId="{6F0286A0-AD46-4E2C-A4FF-6150A4642B21}">
      <dgm:prSet/>
      <dgm:spPr/>
      <dgm:t>
        <a:bodyPr/>
        <a:lstStyle/>
        <a:p>
          <a:endParaRPr lang="en-US"/>
        </a:p>
      </dgm:t>
    </dgm:pt>
    <dgm:pt modelId="{B97B16EA-9EDF-4F1D-884B-6044DED05224}">
      <dgm:prSet phldrT="[Text]"/>
      <dgm:spPr>
        <a:ln>
          <a:noFill/>
        </a:ln>
        <a:effectLst>
          <a:outerShdw blurRad="50800" dist="38100" dir="2700000" algn="tl" rotWithShape="0">
            <a:prstClr val="black">
              <a:alpha val="40000"/>
            </a:prstClr>
          </a:outerShdw>
        </a:effectLst>
      </dgm:spPr>
      <dgm:t>
        <a:bodyPr/>
        <a:lstStyle/>
        <a:p>
          <a:endParaRPr lang="en-US" dirty="0"/>
        </a:p>
      </dgm:t>
    </dgm:pt>
    <dgm:pt modelId="{585ECC7C-BBBB-49CF-A696-B9122E8FD962}" type="parTrans" cxnId="{7D94162E-CD57-4542-A168-619196EC8CB1}">
      <dgm:prSet/>
      <dgm:spPr/>
      <dgm:t>
        <a:bodyPr/>
        <a:lstStyle/>
        <a:p>
          <a:endParaRPr lang="en-US"/>
        </a:p>
      </dgm:t>
    </dgm:pt>
    <dgm:pt modelId="{11B9069C-AE86-43B3-82BD-6A7E3D6A3B93}" type="sibTrans" cxnId="{7D94162E-CD57-4542-A168-619196EC8CB1}">
      <dgm:prSet/>
      <dgm:spPr/>
      <dgm:t>
        <a:bodyPr/>
        <a:lstStyle/>
        <a:p>
          <a:endParaRPr lang="en-US"/>
        </a:p>
      </dgm:t>
    </dgm:pt>
    <dgm:pt modelId="{43171B04-1034-4A9F-982A-FB5B759B7B28}" type="pres">
      <dgm:prSet presAssocID="{648BBB27-465A-4331-8A52-04BDEFAE7993}" presName="Name0" presStyleCnt="0">
        <dgm:presLayoutVars>
          <dgm:chMax val="1"/>
          <dgm:dir/>
          <dgm:animLvl val="ctr"/>
          <dgm:resizeHandles val="exact"/>
        </dgm:presLayoutVars>
      </dgm:prSet>
      <dgm:spPr/>
    </dgm:pt>
    <dgm:pt modelId="{40447545-A249-4962-9E4A-E39F1A11FA9D}" type="pres">
      <dgm:prSet presAssocID="{D58B844C-1BD4-424F-AF68-C1852B4FE077}" presName="centerShape" presStyleLbl="node0" presStyleIdx="0" presStyleCnt="1"/>
      <dgm:spPr/>
    </dgm:pt>
    <dgm:pt modelId="{B82E234B-5836-4147-9FAB-E4EAF709B99E}" type="pres">
      <dgm:prSet presAssocID="{143C60AF-A725-4E3E-80C2-EB6CCA0C2A88}" presName="node" presStyleLbl="node1" presStyleIdx="0" presStyleCnt="2">
        <dgm:presLayoutVars>
          <dgm:bulletEnabled val="1"/>
        </dgm:presLayoutVars>
      </dgm:prSet>
      <dgm:spPr/>
    </dgm:pt>
    <dgm:pt modelId="{33B7C469-E69F-4E7A-A2A1-76AA6F2472EC}" type="pres">
      <dgm:prSet presAssocID="{143C60AF-A725-4E3E-80C2-EB6CCA0C2A88}" presName="dummy" presStyleCnt="0"/>
      <dgm:spPr/>
    </dgm:pt>
    <dgm:pt modelId="{538F547F-90C2-4903-95FF-B3DDFB150733}" type="pres">
      <dgm:prSet presAssocID="{205132AB-2A2B-48CB-8ADC-B2E96238F587}" presName="sibTrans" presStyleLbl="sibTrans2D1" presStyleIdx="0" presStyleCnt="2"/>
      <dgm:spPr/>
    </dgm:pt>
    <dgm:pt modelId="{763DEA63-B9DB-4AD3-B7CE-4D293A2E8DDF}" type="pres">
      <dgm:prSet presAssocID="{9DDE4F2A-9D35-413C-A54A-38DA9B50E856}" presName="node" presStyleLbl="node1" presStyleIdx="1" presStyleCnt="2">
        <dgm:presLayoutVars>
          <dgm:bulletEnabled val="1"/>
        </dgm:presLayoutVars>
      </dgm:prSet>
      <dgm:spPr/>
    </dgm:pt>
    <dgm:pt modelId="{919A7942-5052-4380-92FD-D9EF30500EB7}" type="pres">
      <dgm:prSet presAssocID="{9DDE4F2A-9D35-413C-A54A-38DA9B50E856}" presName="dummy" presStyleCnt="0"/>
      <dgm:spPr/>
    </dgm:pt>
    <dgm:pt modelId="{A96FFA6A-BE44-422B-90F7-7B6DC0BB3669}" type="pres">
      <dgm:prSet presAssocID="{5916AB81-E996-4B8D-99E2-FCB6F4F76C19}" presName="sibTrans" presStyleLbl="sibTrans2D1" presStyleIdx="1" presStyleCnt="2"/>
      <dgm:spPr/>
    </dgm:pt>
  </dgm:ptLst>
  <dgm:cxnLst>
    <dgm:cxn modelId="{F414871B-8A2E-45CE-BEF7-4F88D23EA417}" srcId="{D58B844C-1BD4-424F-AF68-C1852B4FE077}" destId="{143C60AF-A725-4E3E-80C2-EB6CCA0C2A88}" srcOrd="0" destOrd="0" parTransId="{E978CBD8-3386-46CD-8D92-16B515FBC95E}" sibTransId="{205132AB-2A2B-48CB-8ADC-B2E96238F587}"/>
    <dgm:cxn modelId="{7D94162E-CD57-4542-A168-619196EC8CB1}" srcId="{648BBB27-465A-4331-8A52-04BDEFAE7993}" destId="{B97B16EA-9EDF-4F1D-884B-6044DED05224}" srcOrd="1" destOrd="0" parTransId="{585ECC7C-BBBB-49CF-A696-B9122E8FD962}" sibTransId="{11B9069C-AE86-43B3-82BD-6A7E3D6A3B93}"/>
    <dgm:cxn modelId="{F0589475-2E84-47B2-98A5-2C5D6F4EF24D}" srcId="{648BBB27-465A-4331-8A52-04BDEFAE7993}" destId="{D58B844C-1BD4-424F-AF68-C1852B4FE077}" srcOrd="0" destOrd="0" parTransId="{2CFEE7B6-751D-4C85-BACE-5624366413A9}" sibTransId="{76180398-00A8-47C9-A21E-AFF4C3A0D888}"/>
    <dgm:cxn modelId="{6F0286A0-AD46-4E2C-A4FF-6150A4642B21}" srcId="{D58B844C-1BD4-424F-AF68-C1852B4FE077}" destId="{9DDE4F2A-9D35-413C-A54A-38DA9B50E856}" srcOrd="1" destOrd="0" parTransId="{55F50793-2693-4B7C-9773-2FDD8CBE98A8}" sibTransId="{5916AB81-E996-4B8D-99E2-FCB6F4F76C19}"/>
    <dgm:cxn modelId="{AE9C43AB-9772-4F2F-B5D4-DED55DBDAB66}" type="presOf" srcId="{143C60AF-A725-4E3E-80C2-EB6CCA0C2A88}" destId="{B82E234B-5836-4147-9FAB-E4EAF709B99E}" srcOrd="0" destOrd="0" presId="urn:microsoft.com/office/officeart/2005/8/layout/radial6"/>
    <dgm:cxn modelId="{387FA7BA-3798-4F90-9C7E-F04C89861204}" type="presOf" srcId="{9DDE4F2A-9D35-413C-A54A-38DA9B50E856}" destId="{763DEA63-B9DB-4AD3-B7CE-4D293A2E8DDF}" srcOrd="0" destOrd="0" presId="urn:microsoft.com/office/officeart/2005/8/layout/radial6"/>
    <dgm:cxn modelId="{E3A054D3-E76F-41F4-AB8D-4BAA0D35AF2E}" type="presOf" srcId="{205132AB-2A2B-48CB-8ADC-B2E96238F587}" destId="{538F547F-90C2-4903-95FF-B3DDFB150733}" srcOrd="0" destOrd="0" presId="urn:microsoft.com/office/officeart/2005/8/layout/radial6"/>
    <dgm:cxn modelId="{2ADC1CE0-4ECF-42F8-A15E-5ADCBF408779}" type="presOf" srcId="{648BBB27-465A-4331-8A52-04BDEFAE7993}" destId="{43171B04-1034-4A9F-982A-FB5B759B7B28}" srcOrd="0" destOrd="0" presId="urn:microsoft.com/office/officeart/2005/8/layout/radial6"/>
    <dgm:cxn modelId="{31BCA6F3-3E3A-4A20-91DA-8123813EC673}" type="presOf" srcId="{D58B844C-1BD4-424F-AF68-C1852B4FE077}" destId="{40447545-A249-4962-9E4A-E39F1A11FA9D}" srcOrd="0" destOrd="0" presId="urn:microsoft.com/office/officeart/2005/8/layout/radial6"/>
    <dgm:cxn modelId="{E63382F9-CA81-4860-A010-7296403E23D4}" type="presOf" srcId="{5916AB81-E996-4B8D-99E2-FCB6F4F76C19}" destId="{A96FFA6A-BE44-422B-90F7-7B6DC0BB3669}" srcOrd="0" destOrd="0" presId="urn:microsoft.com/office/officeart/2005/8/layout/radial6"/>
    <dgm:cxn modelId="{D76E71DC-3A70-4E18-83D9-AE5A95E2716B}" type="presParOf" srcId="{43171B04-1034-4A9F-982A-FB5B759B7B28}" destId="{40447545-A249-4962-9E4A-E39F1A11FA9D}" srcOrd="0" destOrd="0" presId="urn:microsoft.com/office/officeart/2005/8/layout/radial6"/>
    <dgm:cxn modelId="{17640777-5478-4DCE-A528-94BE5B9CBC94}" type="presParOf" srcId="{43171B04-1034-4A9F-982A-FB5B759B7B28}" destId="{B82E234B-5836-4147-9FAB-E4EAF709B99E}" srcOrd="1" destOrd="0" presId="urn:microsoft.com/office/officeart/2005/8/layout/radial6"/>
    <dgm:cxn modelId="{BEF539E3-E243-46B4-B1C4-2976D60313C7}" type="presParOf" srcId="{43171B04-1034-4A9F-982A-FB5B759B7B28}" destId="{33B7C469-E69F-4E7A-A2A1-76AA6F2472EC}" srcOrd="2" destOrd="0" presId="urn:microsoft.com/office/officeart/2005/8/layout/radial6"/>
    <dgm:cxn modelId="{231AF7E6-FD57-46A4-B0D2-DB6996E2FCDD}" type="presParOf" srcId="{43171B04-1034-4A9F-982A-FB5B759B7B28}" destId="{538F547F-90C2-4903-95FF-B3DDFB150733}" srcOrd="3" destOrd="0" presId="urn:microsoft.com/office/officeart/2005/8/layout/radial6"/>
    <dgm:cxn modelId="{9EE92B62-0350-49F0-AF4A-88856BFA284E}" type="presParOf" srcId="{43171B04-1034-4A9F-982A-FB5B759B7B28}" destId="{763DEA63-B9DB-4AD3-B7CE-4D293A2E8DDF}" srcOrd="4" destOrd="0" presId="urn:microsoft.com/office/officeart/2005/8/layout/radial6"/>
    <dgm:cxn modelId="{0EDC53D4-11BF-481F-8E72-096442349D41}" type="presParOf" srcId="{43171B04-1034-4A9F-982A-FB5B759B7B28}" destId="{919A7942-5052-4380-92FD-D9EF30500EB7}" srcOrd="5" destOrd="0" presId="urn:microsoft.com/office/officeart/2005/8/layout/radial6"/>
    <dgm:cxn modelId="{D61D07DE-B426-4911-88F3-C4FD938889C8}" type="presParOf" srcId="{43171B04-1034-4A9F-982A-FB5B759B7B28}" destId="{A96FFA6A-BE44-422B-90F7-7B6DC0BB3669}" srcOrd="6" destOrd="0" presId="urn:microsoft.com/office/officeart/2005/8/layout/radial6"/>
  </dgm:cxnLst>
  <dgm:bg>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6FFA6A-BE44-422B-90F7-7B6DC0BB3669}">
      <dsp:nvSpPr>
        <dsp:cNvPr id="0" name=""/>
        <dsp:cNvSpPr/>
      </dsp:nvSpPr>
      <dsp:spPr>
        <a:xfrm>
          <a:off x="1742587" y="664073"/>
          <a:ext cx="4427200" cy="4427200"/>
        </a:xfrm>
        <a:prstGeom prst="blockArc">
          <a:avLst>
            <a:gd name="adj1" fmla="val 5400000"/>
            <a:gd name="adj2" fmla="val 162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BB7638E-ACD5-4AD1-8338-79A7BA9589DA}">
      <dsp:nvSpPr>
        <dsp:cNvPr id="0" name=""/>
        <dsp:cNvSpPr/>
      </dsp:nvSpPr>
      <dsp:spPr>
        <a:xfrm>
          <a:off x="1742587" y="664073"/>
          <a:ext cx="4427200" cy="4427200"/>
        </a:xfrm>
        <a:prstGeom prst="blockArc">
          <a:avLst>
            <a:gd name="adj1" fmla="val 16200000"/>
            <a:gd name="adj2" fmla="val 54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447545-A249-4962-9E4A-E39F1A11FA9D}">
      <dsp:nvSpPr>
        <dsp:cNvPr id="0" name=""/>
        <dsp:cNvSpPr/>
      </dsp:nvSpPr>
      <dsp:spPr>
        <a:xfrm>
          <a:off x="2938165" y="1859650"/>
          <a:ext cx="2036045" cy="2036045"/>
        </a:xfrm>
        <a:prstGeom prst="ellipse">
          <a:avLst/>
        </a:prstGeom>
        <a:solidFill>
          <a:schemeClr val="accent1">
            <a:hueOff val="0"/>
            <a:satOff val="0"/>
            <a:lumOff val="0"/>
            <a:alphaOff val="0"/>
          </a:schemeClr>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i="1" kern="1200" dirty="0"/>
            <a:t>DSI Recommendation:</a:t>
          </a:r>
        </a:p>
        <a:p>
          <a:pPr marL="0" lvl="0" indent="0" algn="ctr" defTabSz="533400">
            <a:lnSpc>
              <a:spcPct val="90000"/>
            </a:lnSpc>
            <a:spcBef>
              <a:spcPct val="0"/>
            </a:spcBef>
            <a:spcAft>
              <a:spcPct val="35000"/>
            </a:spcAft>
            <a:buNone/>
          </a:pPr>
          <a:r>
            <a:rPr lang="en-US" sz="1200" b="1" i="1" kern="1200" dirty="0">
              <a:solidFill>
                <a:srgbClr val="009900"/>
              </a:solidFill>
            </a:rPr>
            <a:t>Primary – 70%</a:t>
          </a:r>
        </a:p>
        <a:p>
          <a:pPr marL="0" lvl="0" indent="0" algn="ctr" defTabSz="533400">
            <a:lnSpc>
              <a:spcPct val="90000"/>
            </a:lnSpc>
            <a:spcBef>
              <a:spcPct val="0"/>
            </a:spcBef>
            <a:spcAft>
              <a:spcPct val="35000"/>
            </a:spcAft>
            <a:buNone/>
          </a:pPr>
          <a:r>
            <a:rPr lang="en-US" sz="1200" b="1" i="1" kern="1200" dirty="0">
              <a:solidFill>
                <a:srgbClr val="7F7F7F"/>
              </a:solidFill>
            </a:rPr>
            <a:t>Secondary – 35%</a:t>
          </a:r>
        </a:p>
        <a:p>
          <a:pPr marL="0" lvl="0" indent="0" algn="ctr" defTabSz="533400">
            <a:lnSpc>
              <a:spcPct val="90000"/>
            </a:lnSpc>
            <a:spcBef>
              <a:spcPct val="0"/>
            </a:spcBef>
            <a:spcAft>
              <a:spcPct val="35000"/>
            </a:spcAft>
            <a:buNone/>
          </a:pPr>
          <a:r>
            <a:rPr lang="en-US" sz="1200" b="1" i="1" kern="1200" dirty="0">
              <a:solidFill>
                <a:srgbClr val="FF0000"/>
              </a:solidFill>
            </a:rPr>
            <a:t>Tertiary – 0%</a:t>
          </a:r>
          <a:endParaRPr lang="en-US" sz="1200" kern="1200" dirty="0"/>
        </a:p>
      </dsp:txBody>
      <dsp:txXfrm>
        <a:off x="3236337" y="2157822"/>
        <a:ext cx="1439701" cy="1439701"/>
      </dsp:txXfrm>
    </dsp:sp>
    <dsp:sp modelId="{940F1226-2022-4673-95AF-24832A6975E2}">
      <dsp:nvSpPr>
        <dsp:cNvPr id="0" name=""/>
        <dsp:cNvSpPr/>
      </dsp:nvSpPr>
      <dsp:spPr>
        <a:xfrm>
          <a:off x="3243571" y="2765"/>
          <a:ext cx="1425232" cy="1425232"/>
        </a:xfrm>
        <a:prstGeom prst="ellipse">
          <a:avLst/>
        </a:prstGeom>
        <a:solidFill>
          <a:srgbClr val="009DD9"/>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i="1" kern="1200" dirty="0"/>
            <a:t>Memorability</a:t>
          </a:r>
        </a:p>
        <a:p>
          <a:pPr marL="0" lvl="0" indent="0" algn="ctr" defTabSz="533400">
            <a:lnSpc>
              <a:spcPct val="90000"/>
            </a:lnSpc>
            <a:spcBef>
              <a:spcPct val="0"/>
            </a:spcBef>
            <a:spcAft>
              <a:spcPct val="35000"/>
            </a:spcAft>
            <a:buNone/>
          </a:pPr>
          <a:r>
            <a:rPr lang="en-US" sz="1200" b="1" i="1" kern="1200" dirty="0"/>
            <a:t>15%</a:t>
          </a:r>
          <a:endParaRPr lang="en-US" sz="1200" kern="1200" dirty="0"/>
        </a:p>
      </dsp:txBody>
      <dsp:txXfrm>
        <a:off x="3452291" y="211485"/>
        <a:ext cx="1007792" cy="1007792"/>
      </dsp:txXfrm>
    </dsp:sp>
    <dsp:sp modelId="{763DEA63-B9DB-4AD3-B7CE-4D293A2E8DDF}">
      <dsp:nvSpPr>
        <dsp:cNvPr id="0" name=""/>
        <dsp:cNvSpPr/>
      </dsp:nvSpPr>
      <dsp:spPr>
        <a:xfrm>
          <a:off x="3243571" y="4327349"/>
          <a:ext cx="1425232" cy="1425232"/>
        </a:xfrm>
        <a:prstGeom prst="ellipse">
          <a:avLst/>
        </a:prstGeom>
        <a:solidFill>
          <a:srgbClr val="0BD0D9"/>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i="1" kern="1200" dirty="0"/>
            <a:t>Personal Preferences</a:t>
          </a:r>
        </a:p>
        <a:p>
          <a:pPr marL="0" lvl="0" indent="0" algn="ctr" defTabSz="533400">
            <a:lnSpc>
              <a:spcPct val="90000"/>
            </a:lnSpc>
            <a:spcBef>
              <a:spcPct val="0"/>
            </a:spcBef>
            <a:spcAft>
              <a:spcPct val="35000"/>
            </a:spcAft>
            <a:buNone/>
          </a:pPr>
          <a:r>
            <a:rPr lang="en-US" sz="1200" b="1" i="1" kern="1200" dirty="0"/>
            <a:t>15%</a:t>
          </a:r>
          <a:endParaRPr lang="en-US" sz="1200" kern="1200" dirty="0"/>
        </a:p>
      </dsp:txBody>
      <dsp:txXfrm>
        <a:off x="3452291" y="4536069"/>
        <a:ext cx="1007792" cy="10077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A0EAA3-2F25-42EE-9684-B377ECB1F8FB}">
      <dsp:nvSpPr>
        <dsp:cNvPr id="0" name=""/>
        <dsp:cNvSpPr/>
      </dsp:nvSpPr>
      <dsp:spPr>
        <a:xfrm>
          <a:off x="2418464" y="0"/>
          <a:ext cx="9215692" cy="1444951"/>
        </a:xfrm>
        <a:prstGeom prst="rightArrow">
          <a:avLst>
            <a:gd name="adj1" fmla="val 75000"/>
            <a:gd name="adj2" fmla="val 50000"/>
          </a:avLst>
        </a:prstGeom>
        <a:solidFill>
          <a:srgbClr val="F2F2F2"/>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Four-letter suffixes with low risk by DSI</a:t>
          </a:r>
        </a:p>
        <a:p>
          <a:pPr marL="171450" lvl="1" indent="-171450" algn="l" defTabSz="800100">
            <a:lnSpc>
              <a:spcPct val="90000"/>
            </a:lnSpc>
            <a:spcBef>
              <a:spcPct val="0"/>
            </a:spcBef>
            <a:spcAft>
              <a:spcPct val="15000"/>
            </a:spcAft>
            <a:buChar char="•"/>
          </a:pPr>
          <a:r>
            <a:rPr lang="en-US" sz="1800" kern="1200" dirty="0"/>
            <a:t>Four-letter suffixes should be considered for regulatory submission</a:t>
          </a:r>
        </a:p>
      </dsp:txBody>
      <dsp:txXfrm>
        <a:off x="2418464" y="180619"/>
        <a:ext cx="8673835" cy="1083713"/>
      </dsp:txXfrm>
    </dsp:sp>
    <dsp:sp modelId="{8103D445-57DE-42D5-8A80-1C554409D694}">
      <dsp:nvSpPr>
        <dsp:cNvPr id="0" name=""/>
        <dsp:cNvSpPr/>
      </dsp:nvSpPr>
      <dsp:spPr>
        <a:xfrm>
          <a:off x="554945" y="0"/>
          <a:ext cx="1863518" cy="1444951"/>
        </a:xfrm>
        <a:prstGeom prst="roundRect">
          <a:avLst/>
        </a:prstGeom>
        <a:solidFill>
          <a:srgbClr val="009900"/>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u="none" kern="1200" dirty="0">
              <a:solidFill>
                <a:schemeClr val="bg1"/>
              </a:solidFill>
            </a:rPr>
            <a:t>Primary Tier Suffixes</a:t>
          </a:r>
          <a:endParaRPr lang="en-US" sz="2200" u="none" kern="1200" dirty="0">
            <a:solidFill>
              <a:schemeClr val="bg1"/>
            </a:solidFill>
          </a:endParaRPr>
        </a:p>
      </dsp:txBody>
      <dsp:txXfrm>
        <a:off x="625482" y="70537"/>
        <a:ext cx="1722444" cy="1303877"/>
      </dsp:txXfrm>
    </dsp:sp>
    <dsp:sp modelId="{EE0ECDF5-53C9-4C30-A52D-D0DC75F9BA5F}">
      <dsp:nvSpPr>
        <dsp:cNvPr id="0" name=""/>
        <dsp:cNvSpPr/>
      </dsp:nvSpPr>
      <dsp:spPr>
        <a:xfrm>
          <a:off x="2418464" y="1589446"/>
          <a:ext cx="9215692" cy="1444951"/>
        </a:xfrm>
        <a:prstGeom prst="rightArrow">
          <a:avLst>
            <a:gd name="adj1" fmla="val 75000"/>
            <a:gd name="adj2" fmla="val 50000"/>
          </a:avLst>
        </a:prstGeom>
        <a:solidFill>
          <a:srgbClr val="F2F2F2"/>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Four-letter suffixes with moderate risk by DSI</a:t>
          </a:r>
        </a:p>
        <a:p>
          <a:pPr marL="171450" lvl="1" indent="-171450" algn="l" defTabSz="800100">
            <a:lnSpc>
              <a:spcPct val="90000"/>
            </a:lnSpc>
            <a:spcBef>
              <a:spcPct val="0"/>
            </a:spcBef>
            <a:spcAft>
              <a:spcPct val="15000"/>
            </a:spcAft>
            <a:buChar char="•"/>
          </a:pPr>
          <a:r>
            <a:rPr lang="en-US" sz="1800" kern="1200" dirty="0"/>
            <a:t>Four-letter suffixes also should be considered for regulatory submission</a:t>
          </a:r>
        </a:p>
      </dsp:txBody>
      <dsp:txXfrm>
        <a:off x="2418464" y="1770065"/>
        <a:ext cx="8673835" cy="1083713"/>
      </dsp:txXfrm>
    </dsp:sp>
    <dsp:sp modelId="{90F7D332-EAB4-4FD2-B97F-7FD51A4BE86F}">
      <dsp:nvSpPr>
        <dsp:cNvPr id="0" name=""/>
        <dsp:cNvSpPr/>
      </dsp:nvSpPr>
      <dsp:spPr>
        <a:xfrm>
          <a:off x="554945" y="1589446"/>
          <a:ext cx="1863518" cy="1444951"/>
        </a:xfrm>
        <a:prstGeom prst="roundRect">
          <a:avLst/>
        </a:prstGeom>
        <a:solidFill>
          <a:srgbClr val="949494"/>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u="none" kern="1200" dirty="0">
              <a:solidFill>
                <a:schemeClr val="bg1"/>
              </a:solidFill>
            </a:rPr>
            <a:t>Secondary Tier Suffixes</a:t>
          </a:r>
          <a:endParaRPr lang="en-US" sz="2200" u="none" kern="1200" dirty="0">
            <a:solidFill>
              <a:schemeClr val="bg1"/>
            </a:solidFill>
          </a:endParaRPr>
        </a:p>
      </dsp:txBody>
      <dsp:txXfrm>
        <a:off x="625482" y="1659983"/>
        <a:ext cx="1722444" cy="1303877"/>
      </dsp:txXfrm>
    </dsp:sp>
    <dsp:sp modelId="{FFF8B543-5D97-4CF1-B652-35B7FC67A014}">
      <dsp:nvSpPr>
        <dsp:cNvPr id="0" name=""/>
        <dsp:cNvSpPr/>
      </dsp:nvSpPr>
      <dsp:spPr>
        <a:xfrm>
          <a:off x="2418464" y="3178892"/>
          <a:ext cx="9215692" cy="1444951"/>
        </a:xfrm>
        <a:prstGeom prst="rightArrow">
          <a:avLst>
            <a:gd name="adj1" fmla="val 75000"/>
            <a:gd name="adj2" fmla="val 50000"/>
          </a:avLst>
        </a:prstGeom>
        <a:solidFill>
          <a:srgbClr val="F2F2F2"/>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Four-letter suffixes with high risk by DSI</a:t>
          </a:r>
          <a:endParaRPr lang="en-US" sz="1800" u="none" kern="1200" dirty="0"/>
        </a:p>
        <a:p>
          <a:pPr marL="171450" lvl="1" indent="-171450" algn="l" defTabSz="800100">
            <a:lnSpc>
              <a:spcPct val="90000"/>
            </a:lnSpc>
            <a:spcBef>
              <a:spcPct val="0"/>
            </a:spcBef>
            <a:spcAft>
              <a:spcPct val="15000"/>
            </a:spcAft>
            <a:buChar char="•"/>
          </a:pPr>
          <a:r>
            <a:rPr lang="en-US" sz="1800" kern="1200" dirty="0"/>
            <a:t>These four-letter suffixes could be considered for regulatory submission, depending upon the risk tolerance of the client</a:t>
          </a:r>
          <a:r>
            <a:rPr lang="en-US" sz="1800" kern="1200" dirty="0">
              <a:solidFill>
                <a:srgbClr val="FF0000"/>
              </a:solidFill>
            </a:rPr>
            <a:t> (Remove if Janssen)</a:t>
          </a:r>
          <a:endParaRPr lang="en-US" sz="1800" u="none" kern="1200" dirty="0"/>
        </a:p>
        <a:p>
          <a:pPr marL="171450" lvl="1" indent="-171450" algn="l" defTabSz="800100">
            <a:lnSpc>
              <a:spcPct val="90000"/>
            </a:lnSpc>
            <a:spcBef>
              <a:spcPct val="0"/>
            </a:spcBef>
            <a:spcAft>
              <a:spcPct val="15000"/>
            </a:spcAft>
            <a:buChar char="•"/>
          </a:pPr>
          <a:r>
            <a:rPr lang="en-US" sz="1800" kern="1200" dirty="0">
              <a:solidFill>
                <a:srgbClr val="FF0000"/>
              </a:solidFill>
            </a:rPr>
            <a:t>These four-letter suffixes should not be considered for regulatory submission (Janssen)</a:t>
          </a:r>
          <a:endParaRPr lang="en-US" sz="1800" u="none" kern="1200" dirty="0"/>
        </a:p>
      </dsp:txBody>
      <dsp:txXfrm>
        <a:off x="2418464" y="3359511"/>
        <a:ext cx="8673835" cy="1083713"/>
      </dsp:txXfrm>
    </dsp:sp>
    <dsp:sp modelId="{53E678D8-0E0A-4F85-9DFE-15E6538CC98E}">
      <dsp:nvSpPr>
        <dsp:cNvPr id="0" name=""/>
        <dsp:cNvSpPr/>
      </dsp:nvSpPr>
      <dsp:spPr>
        <a:xfrm>
          <a:off x="554945" y="3178892"/>
          <a:ext cx="1863518" cy="1444951"/>
        </a:xfrm>
        <a:prstGeom prst="roundRect">
          <a:avLst/>
        </a:prstGeom>
        <a:solidFill>
          <a:srgbClr val="FF0000"/>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u="none" kern="1200" dirty="0">
              <a:solidFill>
                <a:schemeClr val="bg1"/>
              </a:solidFill>
            </a:rPr>
            <a:t>Tertiary Tier Suffixes</a:t>
          </a:r>
          <a:endParaRPr lang="en-US" sz="2200" u="none" kern="1200" dirty="0">
            <a:solidFill>
              <a:schemeClr val="bg1"/>
            </a:solidFill>
          </a:endParaRPr>
        </a:p>
      </dsp:txBody>
      <dsp:txXfrm>
        <a:off x="625482" y="3249429"/>
        <a:ext cx="1722444" cy="13038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6FFA6A-BE44-422B-90F7-7B6DC0BB3669}">
      <dsp:nvSpPr>
        <dsp:cNvPr id="0" name=""/>
        <dsp:cNvSpPr/>
      </dsp:nvSpPr>
      <dsp:spPr>
        <a:xfrm>
          <a:off x="1742587" y="664073"/>
          <a:ext cx="4427200" cy="4427200"/>
        </a:xfrm>
        <a:prstGeom prst="blockArc">
          <a:avLst>
            <a:gd name="adj1" fmla="val 5400000"/>
            <a:gd name="adj2" fmla="val 162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38F547F-90C2-4903-95FF-B3DDFB150733}">
      <dsp:nvSpPr>
        <dsp:cNvPr id="0" name=""/>
        <dsp:cNvSpPr/>
      </dsp:nvSpPr>
      <dsp:spPr>
        <a:xfrm>
          <a:off x="1742587" y="664073"/>
          <a:ext cx="4427200" cy="4427200"/>
        </a:xfrm>
        <a:prstGeom prst="blockArc">
          <a:avLst>
            <a:gd name="adj1" fmla="val 16200000"/>
            <a:gd name="adj2" fmla="val 54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447545-A249-4962-9E4A-E39F1A11FA9D}">
      <dsp:nvSpPr>
        <dsp:cNvPr id="0" name=""/>
        <dsp:cNvSpPr/>
      </dsp:nvSpPr>
      <dsp:spPr>
        <a:xfrm>
          <a:off x="2938165" y="1859650"/>
          <a:ext cx="2036045" cy="2036045"/>
        </a:xfrm>
        <a:prstGeom prst="ellipse">
          <a:avLst/>
        </a:prstGeom>
        <a:solidFill>
          <a:schemeClr val="accent1">
            <a:hueOff val="0"/>
            <a:satOff val="0"/>
            <a:lumOff val="0"/>
            <a:alphaOff val="0"/>
          </a:schemeClr>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b="1" i="1" kern="1200" dirty="0"/>
            <a:t>Strategic/</a:t>
          </a:r>
          <a:br>
            <a:rPr lang="en-US" sz="2200" b="1" i="1" kern="1200" dirty="0"/>
          </a:br>
          <a:r>
            <a:rPr lang="en-US" sz="2200" b="1" i="1" kern="1200" dirty="0"/>
            <a:t>Marketing</a:t>
          </a:r>
        </a:p>
      </dsp:txBody>
      <dsp:txXfrm>
        <a:off x="3236337" y="2157822"/>
        <a:ext cx="1439701" cy="1439701"/>
      </dsp:txXfrm>
    </dsp:sp>
    <dsp:sp modelId="{B82E234B-5836-4147-9FAB-E4EAF709B99E}">
      <dsp:nvSpPr>
        <dsp:cNvPr id="0" name=""/>
        <dsp:cNvSpPr/>
      </dsp:nvSpPr>
      <dsp:spPr>
        <a:xfrm>
          <a:off x="3243571" y="2765"/>
          <a:ext cx="1425232" cy="1425232"/>
        </a:xfrm>
        <a:prstGeom prst="ellipse">
          <a:avLst/>
        </a:prstGeom>
        <a:solidFill>
          <a:srgbClr val="1D3D7C"/>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i="1" kern="1200" dirty="0"/>
            <a:t>Memorability</a:t>
          </a:r>
        </a:p>
        <a:p>
          <a:pPr marL="0" lvl="0" indent="0" algn="ctr" defTabSz="533400">
            <a:lnSpc>
              <a:spcPct val="90000"/>
            </a:lnSpc>
            <a:spcBef>
              <a:spcPct val="0"/>
            </a:spcBef>
            <a:spcAft>
              <a:spcPct val="35000"/>
            </a:spcAft>
            <a:buNone/>
          </a:pPr>
          <a:r>
            <a:rPr lang="en-US" sz="1200" b="1" i="1" kern="1200" dirty="0"/>
            <a:t>50%</a:t>
          </a:r>
          <a:endParaRPr lang="en-US" sz="1200" kern="1200" dirty="0"/>
        </a:p>
      </dsp:txBody>
      <dsp:txXfrm>
        <a:off x="3452291" y="211485"/>
        <a:ext cx="1007792" cy="1007792"/>
      </dsp:txXfrm>
    </dsp:sp>
    <dsp:sp modelId="{763DEA63-B9DB-4AD3-B7CE-4D293A2E8DDF}">
      <dsp:nvSpPr>
        <dsp:cNvPr id="0" name=""/>
        <dsp:cNvSpPr/>
      </dsp:nvSpPr>
      <dsp:spPr>
        <a:xfrm>
          <a:off x="3243571" y="4327349"/>
          <a:ext cx="1425232" cy="1425232"/>
        </a:xfrm>
        <a:prstGeom prst="ellipse">
          <a:avLst/>
        </a:prstGeom>
        <a:solidFill>
          <a:srgbClr val="009DD9"/>
        </a:solidFill>
        <a:ln w="12700" cap="flat" cmpd="sng" algn="ctr">
          <a:no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i="1" kern="1200" dirty="0"/>
            <a:t>Personal Preferences</a:t>
          </a:r>
        </a:p>
        <a:p>
          <a:pPr marL="0" lvl="0" indent="0" algn="ctr" defTabSz="533400">
            <a:lnSpc>
              <a:spcPct val="90000"/>
            </a:lnSpc>
            <a:spcBef>
              <a:spcPct val="0"/>
            </a:spcBef>
            <a:spcAft>
              <a:spcPct val="35000"/>
            </a:spcAft>
            <a:buNone/>
          </a:pPr>
          <a:r>
            <a:rPr lang="en-US" sz="1200" b="1" i="1" kern="1200" dirty="0"/>
            <a:t>50%</a:t>
          </a:r>
          <a:endParaRPr lang="en-US" sz="1200" kern="1200" dirty="0"/>
        </a:p>
      </dsp:txBody>
      <dsp:txXfrm>
        <a:off x="3452291" y="4536069"/>
        <a:ext cx="1007792" cy="1007792"/>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018781-FBF9-354C-A025-C49C596164BA}" type="datetimeFigureOut">
              <a:rPr lang="en-US" smtClean="0"/>
              <a:t>8/15/2024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8F4EF74-8826-BD43-B880-7A8566D08AFF}" type="slidenum">
              <a:rPr lang="en-US" smtClean="0"/>
              <a:t>‹#›</a:t>
            </a:fld>
            <a:endParaRPr lang="en-US"/>
          </a:p>
        </p:txBody>
      </p:sp>
    </p:spTree>
    <p:extLst>
      <p:ext uri="{BB962C8B-B14F-4D97-AF65-F5344CB8AC3E}">
        <p14:creationId xmlns:p14="http://schemas.microsoft.com/office/powerpoint/2010/main" val="24624075"/>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jpg>
</file>

<file path=ppt/media/image12.png>
</file>

<file path=ppt/media/image13.svg>
</file>

<file path=ppt/media/image2.png>
</file>

<file path=ppt/media/image3.tiff>
</file>

<file path=ppt/media/image4.png>
</file>

<file path=ppt/media/image5.png>
</file>

<file path=ppt/media/image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8FFD40-13C9-7B48-A0BE-E251E1E33FE5}" type="datetimeFigureOut">
              <a:rPr lang="en-US" smtClean="0"/>
              <a:t>8/15/2024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8E2375-F1B1-284C-A827-B0E603FDBDD8}" type="slidenum">
              <a:rPr lang="en-US" smtClean="0"/>
              <a:t>‹#›</a:t>
            </a:fld>
            <a:endParaRPr lang="en-US"/>
          </a:p>
        </p:txBody>
      </p:sp>
    </p:spTree>
    <p:extLst>
      <p:ext uri="{BB962C8B-B14F-4D97-AF65-F5344CB8AC3E}">
        <p14:creationId xmlns:p14="http://schemas.microsoft.com/office/powerpoint/2010/main" val="938444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Page 2">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elcome Message 1">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CFA20C2D-AD9D-4149-BEF0-3905782D8B48}"/>
              </a:ext>
            </a:extLst>
          </p:cNvPr>
          <p:cNvSpPr>
            <a:spLocks noGrp="1"/>
          </p:cNvSpPr>
          <p:nvPr>
            <p:ph type="pic" sz="quarter" idx="12"/>
          </p:nvPr>
        </p:nvSpPr>
        <p:spPr>
          <a:xfrm>
            <a:off x="0" y="-12493"/>
            <a:ext cx="12192000" cy="6870493"/>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6" name="Picture Placeholder 8">
            <a:extLst>
              <a:ext uri="{FF2B5EF4-FFF2-40B4-BE49-F238E27FC236}">
                <a16:creationId xmlns:a16="http://schemas.microsoft.com/office/drawing/2014/main" id="{F246201C-0AB2-4864-9B5B-356A50CB1EFB}"/>
              </a:ext>
            </a:extLst>
          </p:cNvPr>
          <p:cNvSpPr>
            <a:spLocks noGrp="1"/>
          </p:cNvSpPr>
          <p:nvPr>
            <p:ph type="pic" sz="quarter" idx="13"/>
          </p:nvPr>
        </p:nvSpPr>
        <p:spPr>
          <a:xfrm>
            <a:off x="7109138" y="1049628"/>
            <a:ext cx="3870101" cy="475230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7" name="Title 5">
            <a:extLst>
              <a:ext uri="{FF2B5EF4-FFF2-40B4-BE49-F238E27FC236}">
                <a16:creationId xmlns:a16="http://schemas.microsoft.com/office/drawing/2014/main" id="{70D0D4DA-AE70-4CF8-80F2-1FEB9708B12C}"/>
              </a:ext>
            </a:extLst>
          </p:cNvPr>
          <p:cNvSpPr>
            <a:spLocks noGrp="1"/>
          </p:cNvSpPr>
          <p:nvPr>
            <p:ph type="title"/>
          </p:nvPr>
        </p:nvSpPr>
        <p:spPr>
          <a:xfrm>
            <a:off x="1019175" y="946702"/>
            <a:ext cx="9152697" cy="637097"/>
          </a:xfrm>
        </p:spPr>
        <p:txBody>
          <a:bodyPr>
            <a:spAutoFit/>
          </a:bodyPr>
          <a:lstStyle/>
          <a:p>
            <a:r>
              <a:rPr lang="en-US" dirty="0"/>
              <a:t>Click to edit Master title style</a:t>
            </a:r>
          </a:p>
        </p:txBody>
      </p:sp>
    </p:spTree>
    <p:extLst>
      <p:ext uri="{BB962C8B-B14F-4D97-AF65-F5344CB8AC3E}">
        <p14:creationId xmlns:p14="http://schemas.microsoft.com/office/powerpoint/2010/main" val="3265384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2"/>
                                        </p:tgtEl>
                                      </p:cBhvr>
                                      <p:by x="105000" y="105000"/>
                                    </p:animScale>
                                  </p:childTnLst>
                                </p:cTn>
                              </p:par>
                              <p:par>
                                <p:cTn id="10" presetID="22" presetClass="entr" presetSubtype="8"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6" presetClass="emph" presetSubtype="0" accel="50000" decel="50000" autoRev="1" fill="hold" grpId="1" nodeType="withEffect">
                                  <p:stCondLst>
                                    <p:cond delay="200"/>
                                  </p:stCondLst>
                                  <p:childTnLst>
                                    <p:animScale>
                                      <p:cBhvr>
                                        <p:cTn id="14" dur="500"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6" grpId="0" animBg="1"/>
      <p:bldP spid="6" grpId="1"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Welcome Message 2">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12498C75-C0F3-900B-8928-C2885AB05A61}"/>
              </a:ext>
            </a:extLst>
          </p:cNvPr>
          <p:cNvSpPr>
            <a:spLocks noGrp="1"/>
          </p:cNvSpPr>
          <p:nvPr>
            <p:ph type="pic" sz="quarter" idx="13"/>
          </p:nvPr>
        </p:nvSpPr>
        <p:spPr>
          <a:xfrm>
            <a:off x="1019175" y="1125538"/>
            <a:ext cx="5076825" cy="494041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2715329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elcome Message 3">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9407A4DB-9FA4-8F2C-D340-59AE231D9E0B}"/>
              </a:ext>
            </a:extLst>
          </p:cNvPr>
          <p:cNvSpPr>
            <a:spLocks noGrp="1"/>
          </p:cNvSpPr>
          <p:nvPr>
            <p:ph type="pic" sz="quarter" idx="13"/>
          </p:nvPr>
        </p:nvSpPr>
        <p:spPr>
          <a:xfrm>
            <a:off x="5801932" y="2331747"/>
            <a:ext cx="5370893" cy="3322749"/>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15581A5A-F8E3-2F61-F0ED-B38F67AAF395}"/>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3484930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B4E1AB4A-53EA-A484-D01F-C1423CB8FA0F}"/>
              </a:ext>
            </a:extLst>
          </p:cNvPr>
          <p:cNvSpPr>
            <a:spLocks noGrp="1"/>
          </p:cNvSpPr>
          <p:nvPr>
            <p:ph type="pic" sz="quarter" idx="13"/>
          </p:nvPr>
        </p:nvSpPr>
        <p:spPr>
          <a:xfrm>
            <a:off x="4417454" y="936222"/>
            <a:ext cx="3573887" cy="5337578"/>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3586495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par>
                                <p:cTn id="8" presetID="42" presetClass="path" presetSubtype="0" accel="49333" decel="50667" fill="hold" grpId="1" nodeType="withEffect">
                                  <p:stCondLst>
                                    <p:cond delay="250"/>
                                  </p:stCondLst>
                                  <p:childTnLst>
                                    <p:animMotion origin="layout" path="M -2.08333E-6 -4.07407E-6 L -2.08333E-6 0.11482 " pathEditMode="relative" rAng="0" ptsTypes="AA">
                                      <p:cBhvr>
                                        <p:cTn id="9" dur="750" spd="-100000" fill="hold"/>
                                        <p:tgtEl>
                                          <p:spTgt spid="2"/>
                                        </p:tgtEl>
                                        <p:attrNameLst>
                                          <p:attrName>ppt_x</p:attrName>
                                          <p:attrName>ppt_y</p:attrName>
                                        </p:attrNameLst>
                                      </p:cBhvr>
                                      <p:rCtr x="0" y="574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Event Agenda">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2DD5F6B2-D6AD-5E5A-B91D-59EEC8F51C06}"/>
              </a:ext>
            </a:extLst>
          </p:cNvPr>
          <p:cNvSpPr>
            <a:spLocks noGrp="1"/>
          </p:cNvSpPr>
          <p:nvPr>
            <p:ph type="pic" sz="quarter" idx="13"/>
          </p:nvPr>
        </p:nvSpPr>
        <p:spPr>
          <a:xfrm>
            <a:off x="473074" y="1956327"/>
            <a:ext cx="4413885" cy="2945346"/>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15700477-E30F-700A-77D6-C61517E9BDD2}"/>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3574246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750"/>
                                        <p:tgtEl>
                                          <p:spTgt spid="5"/>
                                        </p:tgtEl>
                                      </p:cBhvr>
                                    </p:animEffect>
                                  </p:childTnLst>
                                </p:cTn>
                              </p:par>
                              <p:par>
                                <p:cTn id="8" presetID="42" presetClass="path" presetSubtype="0" accel="49333" decel="50667" fill="hold" grpId="1" nodeType="withEffect">
                                  <p:stCondLst>
                                    <p:cond delay="0"/>
                                  </p:stCondLst>
                                  <p:childTnLst>
                                    <p:animMotion origin="layout" path="M -6.25E-7 2.59259E-6 L 0.11797 0.00023 " pathEditMode="relative" rAng="0" ptsTypes="AA">
                                      <p:cBhvr>
                                        <p:cTn id="9" dur="1000" spd="-100000" fill="hold"/>
                                        <p:tgtEl>
                                          <p:spTgt spid="5"/>
                                        </p:tgtEl>
                                        <p:attrNameLst>
                                          <p:attrName>ppt_x</p:attrName>
                                          <p:attrName>ppt_y</p:attrName>
                                        </p:attrNameLst>
                                      </p:cBhvr>
                                      <p:rCtr x="58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essage for the CEO">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96E227BF-C543-FA10-03B8-C62FC332B1FD}"/>
              </a:ext>
            </a:extLst>
          </p:cNvPr>
          <p:cNvSpPr>
            <a:spLocks noGrp="1"/>
          </p:cNvSpPr>
          <p:nvPr>
            <p:ph type="pic" sz="quarter" idx="13"/>
          </p:nvPr>
        </p:nvSpPr>
        <p:spPr>
          <a:xfrm>
            <a:off x="0" y="0"/>
            <a:ext cx="46101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3641345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EO Message 2">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011874B-C9A9-4AF7-B7F2-66B55CE703EE}"/>
              </a:ext>
            </a:extLst>
          </p:cNvPr>
          <p:cNvSpPr>
            <a:spLocks noGrp="1"/>
          </p:cNvSpPr>
          <p:nvPr>
            <p:ph type="pic" sz="quarter" idx="13"/>
          </p:nvPr>
        </p:nvSpPr>
        <p:spPr>
          <a:xfrm>
            <a:off x="5225222" y="1305753"/>
            <a:ext cx="1741555" cy="1741555"/>
          </a:xfrm>
          <a:custGeom>
            <a:avLst/>
            <a:gdLst>
              <a:gd name="connsiteX0" fmla="*/ 682375 w 1364750"/>
              <a:gd name="connsiteY0" fmla="*/ 0 h 1364750"/>
              <a:gd name="connsiteX1" fmla="*/ 1364750 w 1364750"/>
              <a:gd name="connsiteY1" fmla="*/ 682375 h 1364750"/>
              <a:gd name="connsiteX2" fmla="*/ 682375 w 1364750"/>
              <a:gd name="connsiteY2" fmla="*/ 1364750 h 1364750"/>
              <a:gd name="connsiteX3" fmla="*/ 0 w 1364750"/>
              <a:gd name="connsiteY3" fmla="*/ 682375 h 1364750"/>
              <a:gd name="connsiteX4" fmla="*/ 682375 w 1364750"/>
              <a:gd name="connsiteY4" fmla="*/ 0 h 1364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4750" h="1364750">
                <a:moveTo>
                  <a:pt x="682375" y="0"/>
                </a:moveTo>
                <a:cubicBezTo>
                  <a:pt x="1059240" y="0"/>
                  <a:pt x="1364750" y="305510"/>
                  <a:pt x="1364750" y="682375"/>
                </a:cubicBezTo>
                <a:cubicBezTo>
                  <a:pt x="1364750" y="1059240"/>
                  <a:pt x="1059240" y="1364750"/>
                  <a:pt x="682375" y="1364750"/>
                </a:cubicBezTo>
                <a:cubicBezTo>
                  <a:pt x="305510" y="1364750"/>
                  <a:pt x="0" y="1059240"/>
                  <a:pt x="0" y="682375"/>
                </a:cubicBezTo>
                <a:cubicBezTo>
                  <a:pt x="0" y="305510"/>
                  <a:pt x="305510" y="0"/>
                  <a:pt x="682375" y="0"/>
                </a:cubicBezTo>
                <a:close/>
              </a:path>
            </a:pathLst>
          </a:cu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Tree>
    <p:extLst>
      <p:ext uri="{BB962C8B-B14F-4D97-AF65-F5344CB8AC3E}">
        <p14:creationId xmlns:p14="http://schemas.microsoft.com/office/powerpoint/2010/main" val="2868342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42" presetClass="path" presetSubtype="0" accel="49333" decel="50667" fill="hold" grpId="1" nodeType="withEffect">
                                  <p:stCondLst>
                                    <p:cond delay="0"/>
                                  </p:stCondLst>
                                  <p:childTnLst>
                                    <p:animMotion origin="layout" path="M 0 1.11111E-6 L 0 0.19699 " pathEditMode="relative" rAng="0" ptsTypes="AA">
                                      <p:cBhvr>
                                        <p:cTn id="9" dur="1000" spd="-100000" fill="hold"/>
                                        <p:tgtEl>
                                          <p:spTgt spid="4"/>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bout Us 1">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D87BFF96-783D-4815-AC98-24BBE626F117}"/>
              </a:ext>
            </a:extLst>
          </p:cNvPr>
          <p:cNvSpPr>
            <a:spLocks noGrp="1"/>
          </p:cNvSpPr>
          <p:nvPr>
            <p:ph type="pic" sz="quarter" idx="12"/>
          </p:nvPr>
        </p:nvSpPr>
        <p:spPr>
          <a:xfrm>
            <a:off x="4914898" y="-12493"/>
            <a:ext cx="7277101" cy="6870493"/>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0391B8AC-6293-F42E-A078-D44AA9942013}"/>
              </a:ext>
            </a:extLst>
          </p:cNvPr>
          <p:cNvSpPr>
            <a:spLocks noGrp="1"/>
          </p:cNvSpPr>
          <p:nvPr>
            <p:ph type="title"/>
          </p:nvPr>
        </p:nvSpPr>
        <p:spPr>
          <a:xfrm>
            <a:off x="184288" y="0"/>
            <a:ext cx="11725137" cy="441916"/>
          </a:xfrm>
        </p:spPr>
        <p:txBody>
          <a:bodyPr wrap="square" anchor="t">
            <a:spAutoFit/>
          </a:bodyPr>
          <a:lstStyle>
            <a:lvl1pPr>
              <a:defRPr sz="2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430582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42" presetClass="path" presetSubtype="0" accel="49333" decel="50667" fill="hold" grpId="1" nodeType="withEffect">
                                  <p:stCondLst>
                                    <p:cond delay="0"/>
                                  </p:stCondLst>
                                  <p:childTnLst>
                                    <p:animMotion origin="layout" path="M 0 1.11111E-6 L 0 0.19699 " pathEditMode="relative" rAng="0" ptsTypes="AA">
                                      <p:cBhvr>
                                        <p:cTn id="9" dur="1000" spd="-100000" fill="hold"/>
                                        <p:tgtEl>
                                          <p:spTgt spid="4"/>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bout us 2">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51BF190C-8167-8441-41CB-CE9BD65FEEF6}"/>
              </a:ext>
            </a:extLst>
          </p:cNvPr>
          <p:cNvSpPr>
            <a:spLocks noGrp="1"/>
          </p:cNvSpPr>
          <p:nvPr>
            <p:ph type="pic" sz="quarter" idx="13"/>
          </p:nvPr>
        </p:nvSpPr>
        <p:spPr>
          <a:xfrm>
            <a:off x="7502524" y="1654810"/>
            <a:ext cx="4019549" cy="35483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16B4B4AA-B02E-05C4-0B1D-B020977908D3}"/>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3110560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42" presetClass="path" presetSubtype="0" accel="49333" decel="50667" fill="hold" grpId="1" nodeType="withEffect">
                                  <p:stCondLst>
                                    <p:cond delay="0"/>
                                  </p:stCondLst>
                                  <p:childTnLst>
                                    <p:animMotion origin="layout" path="M 0 1.11111E-6 L 0 0.19699 " pathEditMode="relative" rAng="0" ptsTypes="AA">
                                      <p:cBhvr>
                                        <p:cTn id="9" dur="1000" spd="-100000" fill="hold"/>
                                        <p:tgtEl>
                                          <p:spTgt spid="4"/>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98C06E91-68B5-C33A-F5AC-DE80D7424F47}"/>
              </a:ext>
            </a:extLst>
          </p:cNvPr>
          <p:cNvSpPr>
            <a:spLocks noGrp="1"/>
          </p:cNvSpPr>
          <p:nvPr>
            <p:ph type="pic" sz="quarter" idx="13"/>
          </p:nvPr>
        </p:nvSpPr>
        <p:spPr>
          <a:xfrm>
            <a:off x="8100060" y="0"/>
            <a:ext cx="409194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19E57C10-2D36-32EC-0251-2AF10EBA69D7}"/>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142203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in Page 1">
    <p:spTree>
      <p:nvGrpSpPr>
        <p:cNvPr id="1" name=""/>
        <p:cNvGrpSpPr/>
        <p:nvPr/>
      </p:nvGrpSpPr>
      <p:grpSpPr>
        <a:xfrm>
          <a:off x="0" y="0"/>
          <a:ext cx="0" cy="0"/>
          <a:chOff x="0" y="0"/>
          <a:chExt cx="0" cy="0"/>
        </a:xfrm>
      </p:grpSpPr>
      <p:sp>
        <p:nvSpPr>
          <p:cNvPr id="6" name="Title 5"/>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
        <p:nvSpPr>
          <p:cNvPr id="4" name="Text Placeholder 3">
            <a:extLst>
              <a:ext uri="{FF2B5EF4-FFF2-40B4-BE49-F238E27FC236}">
                <a16:creationId xmlns:a16="http://schemas.microsoft.com/office/drawing/2014/main" id="{B1794909-55CF-05FB-8324-895F343FF823}"/>
              </a:ext>
            </a:extLst>
          </p:cNvPr>
          <p:cNvSpPr>
            <a:spLocks noGrp="1"/>
          </p:cNvSpPr>
          <p:nvPr>
            <p:ph type="body" sz="quarter" idx="10"/>
          </p:nvPr>
        </p:nvSpPr>
        <p:spPr>
          <a:xfrm>
            <a:off x="184288" y="606287"/>
            <a:ext cx="11725137" cy="1514902"/>
          </a:xfrm>
        </p:spPr>
        <p:txBody>
          <a:bodyPr/>
          <a:lstStyle>
            <a:lvl1pPr>
              <a:lnSpc>
                <a:spcPct val="125000"/>
              </a:lnSpc>
              <a:spcBef>
                <a:spcPts val="0"/>
              </a:spcBef>
              <a:defRPr sz="1600"/>
            </a:lvl1pPr>
            <a:lvl2pPr marL="285750" indent="-285750">
              <a:lnSpc>
                <a:spcPct val="125000"/>
              </a:lnSpc>
              <a:spcBef>
                <a:spcPts val="0"/>
              </a:spcBef>
              <a:buClr>
                <a:schemeClr val="tx2"/>
              </a:buClr>
              <a:buFont typeface="Wingdings" pitchFamily="2" charset="2"/>
              <a:buChar char="§"/>
              <a:defRPr sz="1600"/>
            </a:lvl2pPr>
            <a:lvl3pPr marL="171450" indent="-171450">
              <a:buClr>
                <a:schemeClr val="tx2"/>
              </a:buClr>
              <a:buFont typeface="Wingdings" pitchFamily="2" charset="2"/>
              <a:buChar char="§"/>
              <a:defRPr sz="1800"/>
            </a:lvl3pPr>
            <a:lvl4pPr marL="0" indent="0">
              <a:buClr>
                <a:schemeClr val="tx2"/>
              </a:buClr>
              <a:buFont typeface="Wingdings" pitchFamily="2" charset="2"/>
              <a:buNone/>
              <a:defRPr sz="1800"/>
            </a:lvl4pPr>
            <a:lvl5pPr marL="0" indent="0">
              <a:buClr>
                <a:schemeClr val="tx2"/>
              </a:buClr>
              <a:buFont typeface="Wingdings" pitchFamily="2" charset="2"/>
              <a:buNone/>
              <a:defRPr sz="1800"/>
            </a:lvl5pPr>
            <a:lvl6pPr marL="2285794" indent="0">
              <a:buNone/>
              <a:defRPr/>
            </a:lvl6pPr>
            <a:lvl7pPr marL="2742954" indent="0">
              <a:buNone/>
              <a:defRPr/>
            </a:lvl7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Tree>
    <p:extLst>
      <p:ext uri="{BB962C8B-B14F-4D97-AF65-F5344CB8AC3E}">
        <p14:creationId xmlns:p14="http://schemas.microsoft.com/office/powerpoint/2010/main" val="3108105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Image Layout">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959129A1-44C4-09BE-1CEB-890E758A74E7}"/>
              </a:ext>
            </a:extLst>
          </p:cNvPr>
          <p:cNvSpPr>
            <a:spLocks noGrp="1"/>
          </p:cNvSpPr>
          <p:nvPr>
            <p:ph type="pic" sz="quarter" idx="13"/>
          </p:nvPr>
        </p:nvSpPr>
        <p:spPr>
          <a:xfrm>
            <a:off x="-5716" y="2420619"/>
            <a:ext cx="4844416" cy="255600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8">
            <a:extLst>
              <a:ext uri="{FF2B5EF4-FFF2-40B4-BE49-F238E27FC236}">
                <a16:creationId xmlns:a16="http://schemas.microsoft.com/office/drawing/2014/main" id="{292BC476-920F-84ED-08D0-B013030B0B0C}"/>
              </a:ext>
            </a:extLst>
          </p:cNvPr>
          <p:cNvSpPr>
            <a:spLocks noGrp="1"/>
          </p:cNvSpPr>
          <p:nvPr>
            <p:ph type="pic" sz="quarter" idx="14"/>
          </p:nvPr>
        </p:nvSpPr>
        <p:spPr>
          <a:xfrm>
            <a:off x="4945380" y="2420619"/>
            <a:ext cx="7246620" cy="255600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A6B1F8F4-6F0A-679E-70E9-60F03F0D3320}"/>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2068899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50"/>
                                  </p:stCondLst>
                                  <p:childTnLst>
                                    <p:animScale>
                                      <p:cBhvr>
                                        <p:cTn id="9" dur="500" fill="hold"/>
                                        <p:tgtEl>
                                          <p:spTgt spid="4"/>
                                        </p:tgtEl>
                                      </p:cBhvr>
                                      <p:by x="105000" y="105000"/>
                                    </p:animScale>
                                  </p:childTnLst>
                                </p:cTn>
                              </p:par>
                              <p:par>
                                <p:cTn id="10" presetID="22" presetClass="entr" presetSubtype="8" fill="hold" grpId="0" nodeType="withEffect">
                                  <p:stCondLst>
                                    <p:cond delay="50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par>
                                <p:cTn id="13" presetID="6" presetClass="emph" presetSubtype="0" accel="50000" decel="50000" autoRev="1" fill="hold" grpId="1" nodeType="withEffect">
                                  <p:stCondLst>
                                    <p:cond delay="500"/>
                                  </p:stCondLst>
                                  <p:childTnLst>
                                    <p:animScale>
                                      <p:cBhvr>
                                        <p:cTn id="14" dur="500"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What we do">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84485D48-B9FB-4ECF-B2D2-170A5BAA92DA}"/>
              </a:ext>
            </a:extLst>
          </p:cNvPr>
          <p:cNvSpPr>
            <a:spLocks noGrp="1"/>
          </p:cNvSpPr>
          <p:nvPr>
            <p:ph type="pic" sz="quarter" idx="13"/>
          </p:nvPr>
        </p:nvSpPr>
        <p:spPr>
          <a:xfrm>
            <a:off x="4552823" y="1959459"/>
            <a:ext cx="3086353" cy="2939081"/>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4878C1B4-C024-2E61-2342-F2EC4B79CA3B}"/>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3343667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6" presetClass="emph" presetSubtype="0" accel="50000" decel="50000" autoRev="1" fill="hold" grpId="1" nodeType="withEffect">
                                  <p:stCondLst>
                                    <p:cond delay="0"/>
                                  </p:stCondLst>
                                  <p:childTnLst>
                                    <p:animScale>
                                      <p:cBhvr>
                                        <p:cTn id="9" dur="500"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ny Overview 1">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AAB994F0-73E8-2A01-C976-3843D01524D0}"/>
              </a:ext>
            </a:extLst>
          </p:cNvPr>
          <p:cNvSpPr>
            <a:spLocks noGrp="1"/>
          </p:cNvSpPr>
          <p:nvPr>
            <p:ph type="pic" sz="quarter" idx="13"/>
          </p:nvPr>
        </p:nvSpPr>
        <p:spPr>
          <a:xfrm>
            <a:off x="3775833" y="3698741"/>
            <a:ext cx="2007361" cy="2397259"/>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8">
            <a:extLst>
              <a:ext uri="{FF2B5EF4-FFF2-40B4-BE49-F238E27FC236}">
                <a16:creationId xmlns:a16="http://schemas.microsoft.com/office/drawing/2014/main" id="{027E270C-60C4-B5F5-0CD4-1A35BC4862D2}"/>
              </a:ext>
            </a:extLst>
          </p:cNvPr>
          <p:cNvSpPr>
            <a:spLocks noGrp="1"/>
          </p:cNvSpPr>
          <p:nvPr>
            <p:ph type="pic" sz="quarter" idx="14"/>
          </p:nvPr>
        </p:nvSpPr>
        <p:spPr>
          <a:xfrm>
            <a:off x="6096000" y="13419"/>
            <a:ext cx="6096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8194B7D8-4030-0494-9DDB-7A3ED3167109}"/>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2949775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5"/>
                                        </p:tgtEl>
                                      </p:cBhvr>
                                      <p:by x="105000" y="105000"/>
                                    </p:animScale>
                                  </p:childTnLst>
                                </p:cTn>
                              </p:par>
                              <p:par>
                                <p:cTn id="10" presetID="22" presetClass="entr" presetSubtype="1" fill="hold" grpId="0" nodeType="withEffect">
                                  <p:stCondLst>
                                    <p:cond delay="1000"/>
                                  </p:stCondLst>
                                  <p:childTnLst>
                                    <p:set>
                                      <p:cBhvr>
                                        <p:cTn id="11" dur="1" fill="hold">
                                          <p:stCondLst>
                                            <p:cond delay="0"/>
                                          </p:stCondLst>
                                        </p:cTn>
                                        <p:tgtEl>
                                          <p:spTgt spid="4"/>
                                        </p:tgtEl>
                                        <p:attrNameLst>
                                          <p:attrName>style.visibility</p:attrName>
                                        </p:attrNameLst>
                                      </p:cBhvr>
                                      <p:to>
                                        <p:strVal val="visible"/>
                                      </p:to>
                                    </p:set>
                                    <p:animEffect transition="in" filter="wipe(up)">
                                      <p:cBhvr>
                                        <p:cTn id="12" dur="500"/>
                                        <p:tgtEl>
                                          <p:spTgt spid="4"/>
                                        </p:tgtEl>
                                      </p:cBhvr>
                                    </p:animEffect>
                                  </p:childTnLst>
                                </p:cTn>
                              </p:par>
                              <p:par>
                                <p:cTn id="13" presetID="42" presetClass="path" presetSubtype="0" accel="49333" decel="50667" fill="hold" grpId="1" nodeType="withEffect">
                                  <p:stCondLst>
                                    <p:cond delay="1000"/>
                                  </p:stCondLst>
                                  <p:childTnLst>
                                    <p:animMotion origin="layout" path="M -4.79167E-6 -1.11111E-6 L -4.79167E-6 0.07245 " pathEditMode="relative" rAng="0" ptsTypes="AA">
                                      <p:cBhvr>
                                        <p:cTn id="14" dur="750" spd="-100000" fill="hold"/>
                                        <p:tgtEl>
                                          <p:spTgt spid="4"/>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mpany Overview 2">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440867C7-14DD-4827-AC97-FC8CBE23D3C8}"/>
              </a:ext>
            </a:extLst>
          </p:cNvPr>
          <p:cNvSpPr>
            <a:spLocks noGrp="1"/>
          </p:cNvSpPr>
          <p:nvPr>
            <p:ph type="pic" sz="quarter" idx="13"/>
          </p:nvPr>
        </p:nvSpPr>
        <p:spPr>
          <a:xfrm>
            <a:off x="7655627" y="731839"/>
            <a:ext cx="4075998" cy="5148262"/>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AA6B4212-C348-185F-677F-36DA1DEA59E1}"/>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4015339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ny Overview 3">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1FA3B190-1737-41A2-B234-95FCB40381B4}"/>
              </a:ext>
            </a:extLst>
          </p:cNvPr>
          <p:cNvSpPr>
            <a:spLocks noGrp="1"/>
          </p:cNvSpPr>
          <p:nvPr>
            <p:ph type="pic" sz="quarter" idx="13"/>
          </p:nvPr>
        </p:nvSpPr>
        <p:spPr>
          <a:xfrm>
            <a:off x="9592945" y="1092200"/>
            <a:ext cx="2316480" cy="28448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48A4FF54-F621-5DC3-8D89-962CE1A0152F}"/>
              </a:ext>
            </a:extLst>
          </p:cNvPr>
          <p:cNvSpPr>
            <a:spLocks noGrp="1"/>
          </p:cNvSpPr>
          <p:nvPr>
            <p:ph type="title"/>
          </p:nvPr>
        </p:nvSpPr>
        <p:spPr>
          <a:xfrm>
            <a:off x="184288" y="0"/>
            <a:ext cx="11725137" cy="441916"/>
          </a:xfrm>
        </p:spPr>
        <p:txBody>
          <a:bodyPr wrap="square" anchor="t">
            <a:spAutoFit/>
          </a:bodyPr>
          <a:lstStyle>
            <a:lvl1pPr>
              <a:defRPr sz="2000" b="1">
                <a:solidFill>
                  <a:schemeClr val="tx1"/>
                </a:solidFill>
              </a:defRPr>
            </a:lvl1pPr>
          </a:lstStyle>
          <a:p>
            <a:r>
              <a:rPr lang="en-US" dirty="0"/>
              <a:t>Click to edit Master title style</a:t>
            </a:r>
          </a:p>
        </p:txBody>
      </p:sp>
      <p:sp>
        <p:nvSpPr>
          <p:cNvPr id="6" name="Picture Placeholder 8">
            <a:extLst>
              <a:ext uri="{FF2B5EF4-FFF2-40B4-BE49-F238E27FC236}">
                <a16:creationId xmlns:a16="http://schemas.microsoft.com/office/drawing/2014/main" id="{5776AEAF-943D-8E18-7B05-82445C13D947}"/>
              </a:ext>
            </a:extLst>
          </p:cNvPr>
          <p:cNvSpPr>
            <a:spLocks noGrp="1"/>
          </p:cNvSpPr>
          <p:nvPr>
            <p:ph type="pic" sz="quarter" idx="14"/>
          </p:nvPr>
        </p:nvSpPr>
        <p:spPr>
          <a:xfrm>
            <a:off x="7103745" y="3060700"/>
            <a:ext cx="2316480" cy="28448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Tree>
    <p:extLst>
      <p:ext uri="{BB962C8B-B14F-4D97-AF65-F5344CB8AC3E}">
        <p14:creationId xmlns:p14="http://schemas.microsoft.com/office/powerpoint/2010/main" val="4009965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42" presetClass="path" presetSubtype="0" accel="49333" decel="50667" fill="hold" grpId="1" nodeType="withEffect">
                                  <p:stCondLst>
                                    <p:cond delay="500"/>
                                  </p:stCondLst>
                                  <p:childTnLst>
                                    <p:animMotion origin="layout" path="M 0 1.11111E-6 L 0 0.19699 " pathEditMode="relative" rAng="0" ptsTypes="AA">
                                      <p:cBhvr>
                                        <p:cTn id="9" dur="1000" spd="-100000" fill="hold"/>
                                        <p:tgtEl>
                                          <p:spTgt spid="4"/>
                                        </p:tgtEl>
                                        <p:attrNameLst>
                                          <p:attrName>ppt_x</p:attrName>
                                          <p:attrName>ppt_y</p:attrName>
                                        </p:attrNameLst>
                                      </p:cBhvr>
                                      <p:rCtr x="0" y="9838"/>
                                    </p:animMotion>
                                  </p:childTnLst>
                                </p:cTn>
                              </p:par>
                              <p:par>
                                <p:cTn id="10" presetID="22" presetClass="entr" presetSubtype="1" fill="hold" grpId="0" nodeType="withEffect">
                                  <p:stCondLst>
                                    <p:cond delay="500"/>
                                  </p:stCondLst>
                                  <p:childTnLst>
                                    <p:set>
                                      <p:cBhvr>
                                        <p:cTn id="11" dur="1" fill="hold">
                                          <p:stCondLst>
                                            <p:cond delay="0"/>
                                          </p:stCondLst>
                                        </p:cTn>
                                        <p:tgtEl>
                                          <p:spTgt spid="6"/>
                                        </p:tgtEl>
                                        <p:attrNameLst>
                                          <p:attrName>style.visibility</p:attrName>
                                        </p:attrNameLst>
                                      </p:cBhvr>
                                      <p:to>
                                        <p:strVal val="visible"/>
                                      </p:to>
                                    </p:set>
                                    <p:animEffect transition="in" filter="wipe(up)">
                                      <p:cBhvr>
                                        <p:cTn id="12" dur="750"/>
                                        <p:tgtEl>
                                          <p:spTgt spid="6"/>
                                        </p:tgtEl>
                                      </p:cBhvr>
                                    </p:animEffect>
                                  </p:childTnLst>
                                </p:cTn>
                              </p:par>
                              <p:par>
                                <p:cTn id="13" presetID="42" presetClass="path" presetSubtype="0" accel="49333" decel="50667" fill="hold" grpId="1" nodeType="withEffect">
                                  <p:stCondLst>
                                    <p:cond delay="500"/>
                                  </p:stCondLst>
                                  <p:childTnLst>
                                    <p:animMotion origin="layout" path="M 0 1.11111E-6 L 0 0.19699 " pathEditMode="relative" rAng="0" ptsTypes="AA">
                                      <p:cBhvr>
                                        <p:cTn id="14" dur="1000" spd="-100000" fill="hold"/>
                                        <p:tgtEl>
                                          <p:spTgt spid="6"/>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6" grpId="0" animBg="1"/>
      <p:bldP spid="6" grpId="1"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ur objective 1">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7E9CE89-2D08-E47C-682E-8A067E1CA229}"/>
              </a:ext>
            </a:extLst>
          </p:cNvPr>
          <p:cNvSpPr>
            <a:spLocks noGrp="1"/>
          </p:cNvSpPr>
          <p:nvPr>
            <p:ph type="pic" sz="quarter" idx="14"/>
          </p:nvPr>
        </p:nvSpPr>
        <p:spPr>
          <a:xfrm>
            <a:off x="244474" y="698500"/>
            <a:ext cx="4512943" cy="54356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103D1C79-021F-DF24-39B9-7E6A1430E7E6}"/>
              </a:ext>
            </a:extLst>
          </p:cNvPr>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Tree>
    <p:extLst>
      <p:ext uri="{BB962C8B-B14F-4D97-AF65-F5344CB8AC3E}">
        <p14:creationId xmlns:p14="http://schemas.microsoft.com/office/powerpoint/2010/main" val="4276170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ur objective 2">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09F608D1-34E0-E588-09D8-3C4C22ACF84C}"/>
              </a:ext>
            </a:extLst>
          </p:cNvPr>
          <p:cNvSpPr>
            <a:spLocks noGrp="1"/>
          </p:cNvSpPr>
          <p:nvPr>
            <p:ph type="pic" sz="quarter" idx="14"/>
          </p:nvPr>
        </p:nvSpPr>
        <p:spPr>
          <a:xfrm>
            <a:off x="7693025" y="3429000"/>
            <a:ext cx="4038600" cy="2574131"/>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7" name="Picture Placeholder 8">
            <a:extLst>
              <a:ext uri="{FF2B5EF4-FFF2-40B4-BE49-F238E27FC236}">
                <a16:creationId xmlns:a16="http://schemas.microsoft.com/office/drawing/2014/main" id="{57C3F53A-75D4-4B98-FE12-089554BEA126}"/>
              </a:ext>
            </a:extLst>
          </p:cNvPr>
          <p:cNvSpPr>
            <a:spLocks noGrp="1"/>
          </p:cNvSpPr>
          <p:nvPr>
            <p:ph type="pic" sz="quarter" idx="15"/>
          </p:nvPr>
        </p:nvSpPr>
        <p:spPr>
          <a:xfrm>
            <a:off x="7693025" y="854869"/>
            <a:ext cx="4038600" cy="2574131"/>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3A04D72A-D7F1-E54B-45E8-10BC3AE6852B}"/>
              </a:ext>
            </a:extLst>
          </p:cNvPr>
          <p:cNvSpPr>
            <a:spLocks noGrp="1"/>
          </p:cNvSpPr>
          <p:nvPr>
            <p:ph type="title"/>
          </p:nvPr>
        </p:nvSpPr>
        <p:spPr>
          <a:xfrm>
            <a:off x="184288" y="0"/>
            <a:ext cx="11725137" cy="441916"/>
          </a:xfrm>
        </p:spPr>
        <p:txBody>
          <a:bodyPr wrap="square" anchor="t">
            <a:spAutoFit/>
          </a:bodyPr>
          <a:lstStyle>
            <a:lvl1pPr>
              <a:defRPr sz="2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54241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750"/>
                                        <p:tgtEl>
                                          <p:spTgt spid="7"/>
                                        </p:tgtEl>
                                      </p:cBhvr>
                                    </p:animEffect>
                                  </p:childTnLst>
                                </p:cTn>
                              </p:par>
                              <p:par>
                                <p:cTn id="8" presetID="42" presetClass="path" presetSubtype="0" accel="49333" decel="50667" fill="hold" grpId="1" nodeType="withEffect">
                                  <p:stCondLst>
                                    <p:cond delay="0"/>
                                  </p:stCondLst>
                                  <p:childTnLst>
                                    <p:animMotion origin="layout" path="M -6.25E-7 2.59259E-6 L 0.11797 0.00023 " pathEditMode="relative" rAng="0" ptsTypes="AA">
                                      <p:cBhvr>
                                        <p:cTn id="9" dur="1000" spd="-100000" fill="hold"/>
                                        <p:tgtEl>
                                          <p:spTgt spid="7"/>
                                        </p:tgtEl>
                                        <p:attrNameLst>
                                          <p:attrName>ppt_x</p:attrName>
                                          <p:attrName>ppt_y</p:attrName>
                                        </p:attrNameLst>
                                      </p:cBhvr>
                                      <p:rCtr x="5898" y="0"/>
                                    </p:animMotion>
                                  </p:childTnLst>
                                </p:cTn>
                              </p:par>
                              <p:par>
                                <p:cTn id="10" presetID="22" presetClass="entr" presetSubtype="8" fill="hold" grpId="0" nodeType="withEffect">
                                  <p:stCondLst>
                                    <p:cond delay="25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750"/>
                                        <p:tgtEl>
                                          <p:spTgt spid="5"/>
                                        </p:tgtEl>
                                      </p:cBhvr>
                                    </p:animEffect>
                                  </p:childTnLst>
                                </p:cTn>
                              </p:par>
                              <p:par>
                                <p:cTn id="13" presetID="42" presetClass="path" presetSubtype="0" accel="49333" decel="50667" fill="hold" grpId="1" nodeType="withEffect">
                                  <p:stCondLst>
                                    <p:cond delay="250"/>
                                  </p:stCondLst>
                                  <p:childTnLst>
                                    <p:animMotion origin="layout" path="M -6.25E-7 2.59259E-6 L 0.11797 0.00023 " pathEditMode="relative" rAng="0" ptsTypes="AA">
                                      <p:cBhvr>
                                        <p:cTn id="14" dur="1000" spd="-100000" fill="hold"/>
                                        <p:tgtEl>
                                          <p:spTgt spid="5"/>
                                        </p:tgtEl>
                                        <p:attrNameLst>
                                          <p:attrName>ppt_x</p:attrName>
                                          <p:attrName>ppt_y</p:attrName>
                                        </p:attrNameLst>
                                      </p:cBhvr>
                                      <p:rCtr x="58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Our goals">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B2124BE5-A9B2-93DE-6028-4B7840D5DE64}"/>
              </a:ext>
            </a:extLst>
          </p:cNvPr>
          <p:cNvSpPr>
            <a:spLocks noGrp="1"/>
          </p:cNvSpPr>
          <p:nvPr>
            <p:ph type="pic" sz="quarter" idx="14"/>
          </p:nvPr>
        </p:nvSpPr>
        <p:spPr>
          <a:xfrm>
            <a:off x="3619586" y="1320973"/>
            <a:ext cx="4952827" cy="4952827"/>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934EFD59-167B-9504-F00C-795B1DF59BBC}"/>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203151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ick Facts">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92060C1-4310-525A-C0C0-1C9D2EB5E854}"/>
              </a:ext>
            </a:extLst>
          </p:cNvPr>
          <p:cNvSpPr>
            <a:spLocks noGrp="1"/>
          </p:cNvSpPr>
          <p:nvPr>
            <p:ph type="pic" sz="quarter" idx="14"/>
          </p:nvPr>
        </p:nvSpPr>
        <p:spPr>
          <a:xfrm>
            <a:off x="6728459" y="0"/>
            <a:ext cx="5463541"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84C0EBC6-A222-E015-9CCB-1308A2EFA18E}"/>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6163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Our Services 1">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8024F345-372C-45CF-B808-4A5C8B65463A}"/>
              </a:ext>
            </a:extLst>
          </p:cNvPr>
          <p:cNvSpPr>
            <a:spLocks noGrp="1"/>
          </p:cNvSpPr>
          <p:nvPr>
            <p:ph type="pic" sz="quarter" idx="12"/>
          </p:nvPr>
        </p:nvSpPr>
        <p:spPr>
          <a:xfrm>
            <a:off x="7267575" y="1125539"/>
            <a:ext cx="3905250" cy="2303462"/>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5BB76125-0951-440B-FF82-D41DD135B562}"/>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144550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Main Page 1">
    <p:spTree>
      <p:nvGrpSpPr>
        <p:cNvPr id="1" name=""/>
        <p:cNvGrpSpPr/>
        <p:nvPr/>
      </p:nvGrpSpPr>
      <p:grpSpPr>
        <a:xfrm>
          <a:off x="0" y="0"/>
          <a:ext cx="0" cy="0"/>
          <a:chOff x="0" y="0"/>
          <a:chExt cx="0" cy="0"/>
        </a:xfrm>
      </p:grpSpPr>
      <p:sp>
        <p:nvSpPr>
          <p:cNvPr id="6" name="Title 5"/>
          <p:cNvSpPr>
            <a:spLocks noGrp="1"/>
          </p:cNvSpPr>
          <p:nvPr>
            <p:ph type="title"/>
          </p:nvPr>
        </p:nvSpPr>
        <p:spPr>
          <a:xfrm>
            <a:off x="184289" y="0"/>
            <a:ext cx="7764896" cy="441916"/>
          </a:xfrm>
        </p:spPr>
        <p:txBody>
          <a:bodyPr wrap="square" anchor="t">
            <a:spAutoFit/>
          </a:bodyPr>
          <a:lstStyle>
            <a:lvl1pPr>
              <a:defRPr sz="2000" b="1">
                <a:solidFill>
                  <a:srgbClr val="062E83"/>
                </a:solidFill>
              </a:defRPr>
            </a:lvl1pPr>
          </a:lstStyle>
          <a:p>
            <a:r>
              <a:rPr lang="en-US" dirty="0"/>
              <a:t>Click to edit Master title style</a:t>
            </a:r>
          </a:p>
        </p:txBody>
      </p:sp>
      <p:sp>
        <p:nvSpPr>
          <p:cNvPr id="4" name="Text Placeholder 3">
            <a:extLst>
              <a:ext uri="{FF2B5EF4-FFF2-40B4-BE49-F238E27FC236}">
                <a16:creationId xmlns:a16="http://schemas.microsoft.com/office/drawing/2014/main" id="{B1794909-55CF-05FB-8324-895F343FF823}"/>
              </a:ext>
            </a:extLst>
          </p:cNvPr>
          <p:cNvSpPr>
            <a:spLocks noGrp="1"/>
          </p:cNvSpPr>
          <p:nvPr>
            <p:ph type="body" sz="quarter" idx="10"/>
          </p:nvPr>
        </p:nvSpPr>
        <p:spPr>
          <a:xfrm>
            <a:off x="184289" y="606287"/>
            <a:ext cx="7764896" cy="1514902"/>
          </a:xfrm>
        </p:spPr>
        <p:txBody>
          <a:bodyPr/>
          <a:lstStyle>
            <a:lvl1pPr>
              <a:lnSpc>
                <a:spcPct val="125000"/>
              </a:lnSpc>
              <a:spcBef>
                <a:spcPts val="0"/>
              </a:spcBef>
              <a:defRPr sz="1600"/>
            </a:lvl1pPr>
            <a:lvl2pPr marL="285750" indent="-285750">
              <a:lnSpc>
                <a:spcPct val="125000"/>
              </a:lnSpc>
              <a:spcBef>
                <a:spcPts val="0"/>
              </a:spcBef>
              <a:buClr>
                <a:schemeClr val="tx2"/>
              </a:buClr>
              <a:buFont typeface="Wingdings" pitchFamily="2" charset="2"/>
              <a:buChar char="§"/>
              <a:defRPr sz="1600"/>
            </a:lvl2pPr>
            <a:lvl3pPr marL="171450" indent="-171450">
              <a:buClr>
                <a:schemeClr val="tx2"/>
              </a:buClr>
              <a:buFont typeface="Wingdings" pitchFamily="2" charset="2"/>
              <a:buChar char="§"/>
              <a:defRPr sz="1800"/>
            </a:lvl3pPr>
            <a:lvl4pPr marL="0" indent="0">
              <a:buClr>
                <a:schemeClr val="tx2"/>
              </a:buClr>
              <a:buFont typeface="Wingdings" pitchFamily="2" charset="2"/>
              <a:buNone/>
              <a:defRPr sz="1800"/>
            </a:lvl4pPr>
            <a:lvl5pPr marL="0" indent="0">
              <a:buClr>
                <a:schemeClr val="tx2"/>
              </a:buClr>
              <a:buFont typeface="Wingdings" pitchFamily="2" charset="2"/>
              <a:buNone/>
              <a:defRPr sz="1800"/>
            </a:lvl5pPr>
            <a:lvl6pPr marL="2285794" indent="0">
              <a:buNone/>
              <a:defRPr/>
            </a:lvl6pPr>
            <a:lvl7pPr marL="2742954" indent="0">
              <a:buNone/>
              <a:defRPr/>
            </a:lvl7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2" name="Rectangle 1">
            <a:extLst>
              <a:ext uri="{FF2B5EF4-FFF2-40B4-BE49-F238E27FC236}">
                <a16:creationId xmlns:a16="http://schemas.microsoft.com/office/drawing/2014/main" id="{F15A2983-AEFA-7728-3131-43B4C5F90278}"/>
              </a:ext>
            </a:extLst>
          </p:cNvPr>
          <p:cNvSpPr/>
          <p:nvPr userDrawn="1"/>
        </p:nvSpPr>
        <p:spPr>
          <a:xfrm>
            <a:off x="8812430" y="0"/>
            <a:ext cx="337957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4">
            <a:extLst>
              <a:ext uri="{FF2B5EF4-FFF2-40B4-BE49-F238E27FC236}">
                <a16:creationId xmlns:a16="http://schemas.microsoft.com/office/drawing/2014/main" id="{F4AAA959-C319-438E-1E07-82D300C7CDC6}"/>
              </a:ext>
            </a:extLst>
          </p:cNvPr>
          <p:cNvSpPr txBox="1">
            <a:spLocks/>
          </p:cNvSpPr>
          <p:nvPr userDrawn="1"/>
        </p:nvSpPr>
        <p:spPr>
          <a:xfrm>
            <a:off x="11161674" y="6376228"/>
            <a:ext cx="1003852" cy="365125"/>
          </a:xfrm>
          <a:prstGeom prst="rect">
            <a:avLst/>
          </a:prstGeom>
        </p:spPr>
        <p:txBody>
          <a:bodyPr vert="horz" lIns="91440" tIns="45720" rIns="91440" bIns="45720" rtlCol="0" anchor="ctr"/>
          <a:lstStyle>
            <a:defPPr>
              <a:defRPr lang="en-US"/>
            </a:defPPr>
            <a:lvl1pPr marL="0" algn="r" defTabSz="914330" rtl="0" eaLnBrk="1" latinLnBrk="0" hangingPunct="1">
              <a:defRPr sz="1200" kern="1200">
                <a:solidFill>
                  <a:schemeClr val="tx1">
                    <a:tint val="75000"/>
                  </a:schemeClr>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pPr algn="ctr"/>
            <a:fld id="{36C48702-E445-134E-B960-6F692773524F}" type="slidenum">
              <a:rPr lang="en-US" sz="1000" b="1" i="0" smtClean="0">
                <a:solidFill>
                  <a:schemeClr val="bg1"/>
                </a:solidFill>
                <a:latin typeface="Open Sans Semibold" charset="0"/>
                <a:ea typeface="Open Sans Semibold" charset="0"/>
                <a:cs typeface="Open Sans Semibold" charset="0"/>
              </a:rPr>
              <a:pPr algn="ctr"/>
              <a:t>‹#›</a:t>
            </a:fld>
            <a:endParaRPr lang="en-US" sz="800" b="1" i="0" dirty="0">
              <a:solidFill>
                <a:schemeClr val="bg1"/>
              </a:solidFill>
              <a:latin typeface="Open Sans Semibold" charset="0"/>
              <a:ea typeface="Open Sans Semibold" charset="0"/>
              <a:cs typeface="Open Sans Semibold" charset="0"/>
            </a:endParaRPr>
          </a:p>
        </p:txBody>
      </p:sp>
    </p:spTree>
    <p:extLst>
      <p:ext uri="{BB962C8B-B14F-4D97-AF65-F5344CB8AC3E}">
        <p14:creationId xmlns:p14="http://schemas.microsoft.com/office/powerpoint/2010/main" val="982959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Our Service 2">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F8E270DE-8563-E7FE-8799-2D717C4A25DA}"/>
              </a:ext>
            </a:extLst>
          </p:cNvPr>
          <p:cNvSpPr>
            <a:spLocks noGrp="1"/>
          </p:cNvSpPr>
          <p:nvPr>
            <p:ph type="pic" sz="quarter" idx="15"/>
          </p:nvPr>
        </p:nvSpPr>
        <p:spPr>
          <a:xfrm>
            <a:off x="1019175" y="3569664"/>
            <a:ext cx="4371974" cy="25388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3" name="Title 5">
            <a:extLst>
              <a:ext uri="{FF2B5EF4-FFF2-40B4-BE49-F238E27FC236}">
                <a16:creationId xmlns:a16="http://schemas.microsoft.com/office/drawing/2014/main" id="{E5F53ABD-496B-B946-C7D9-8FB86069AB08}"/>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305141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6" presetClass="emph" presetSubtype="0" accel="50000" decel="50000" autoRev="1" fill="hold" grpId="1" nodeType="withEffect">
                                  <p:stCondLst>
                                    <p:cond delay="0"/>
                                  </p:stCondLst>
                                  <p:childTnLst>
                                    <p:animScale>
                                      <p:cBhvr>
                                        <p:cTn id="9" dur="500"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Our Service 3">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C5349DAC-E9C0-FE02-63AB-C877779B2DF9}"/>
              </a:ext>
            </a:extLst>
          </p:cNvPr>
          <p:cNvSpPr>
            <a:spLocks noGrp="1"/>
          </p:cNvSpPr>
          <p:nvPr>
            <p:ph type="pic" sz="quarter" idx="13"/>
          </p:nvPr>
        </p:nvSpPr>
        <p:spPr>
          <a:xfrm>
            <a:off x="9337271" y="1363662"/>
            <a:ext cx="1835553" cy="465161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8">
            <a:extLst>
              <a:ext uri="{FF2B5EF4-FFF2-40B4-BE49-F238E27FC236}">
                <a16:creationId xmlns:a16="http://schemas.microsoft.com/office/drawing/2014/main" id="{E619C9F2-9D91-B375-D326-D70968FF2AEF}"/>
              </a:ext>
            </a:extLst>
          </p:cNvPr>
          <p:cNvSpPr>
            <a:spLocks noGrp="1"/>
          </p:cNvSpPr>
          <p:nvPr>
            <p:ph type="pic" sz="quarter" idx="12"/>
          </p:nvPr>
        </p:nvSpPr>
        <p:spPr>
          <a:xfrm>
            <a:off x="5666166" y="1363662"/>
            <a:ext cx="1835553" cy="465161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Picture Placeholder 8">
            <a:extLst>
              <a:ext uri="{FF2B5EF4-FFF2-40B4-BE49-F238E27FC236}">
                <a16:creationId xmlns:a16="http://schemas.microsoft.com/office/drawing/2014/main" id="{67B13444-D9DE-17A1-DEE6-D54B3BD301F2}"/>
              </a:ext>
            </a:extLst>
          </p:cNvPr>
          <p:cNvSpPr>
            <a:spLocks noGrp="1"/>
          </p:cNvSpPr>
          <p:nvPr>
            <p:ph type="pic" sz="quarter" idx="15"/>
          </p:nvPr>
        </p:nvSpPr>
        <p:spPr>
          <a:xfrm>
            <a:off x="7501716" y="1363664"/>
            <a:ext cx="1835554" cy="4651614"/>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3" name="Title 5">
            <a:extLst>
              <a:ext uri="{FF2B5EF4-FFF2-40B4-BE49-F238E27FC236}">
                <a16:creationId xmlns:a16="http://schemas.microsoft.com/office/drawing/2014/main" id="{8B6CDA06-C43B-ABC6-53D5-2E171F8605E7}"/>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54920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par>
                                <p:cTn id="8" presetID="42" presetClass="path" presetSubtype="0" accel="49333" decel="50667" fill="hold" grpId="1" nodeType="withEffect">
                                  <p:stCondLst>
                                    <p:cond delay="250"/>
                                  </p:stCondLst>
                                  <p:childTnLst>
                                    <p:animMotion origin="layout" path="M -2.08333E-6 -4.07407E-6 L -2.08333E-6 0.11482 " pathEditMode="relative" rAng="0" ptsTypes="AA">
                                      <p:cBhvr>
                                        <p:cTn id="9" dur="750" spd="-100000" fill="hold"/>
                                        <p:tgtEl>
                                          <p:spTgt spid="5"/>
                                        </p:tgtEl>
                                        <p:attrNameLst>
                                          <p:attrName>ppt_x</p:attrName>
                                          <p:attrName>ppt_y</p:attrName>
                                        </p:attrNameLst>
                                      </p:cBhvr>
                                      <p:rCtr x="0" y="5741"/>
                                    </p:animMotion>
                                  </p:childTnLst>
                                </p:cTn>
                              </p:par>
                              <p:par>
                                <p:cTn id="10" presetID="22" presetClass="entr" presetSubtype="1" fill="hold" grpId="0" nodeType="withEffect">
                                  <p:stCondLst>
                                    <p:cond delay="50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par>
                                <p:cTn id="13" presetID="42" presetClass="path" presetSubtype="0" accel="49333" decel="50667" fill="hold" grpId="1" nodeType="withEffect">
                                  <p:stCondLst>
                                    <p:cond delay="500"/>
                                  </p:stCondLst>
                                  <p:childTnLst>
                                    <p:animMotion origin="layout" path="M -2.08333E-6 -4.07407E-6 L -2.08333E-6 0.11482 " pathEditMode="relative" rAng="0" ptsTypes="AA">
                                      <p:cBhvr>
                                        <p:cTn id="14" dur="750" spd="-100000" fill="hold"/>
                                        <p:tgtEl>
                                          <p:spTgt spid="8"/>
                                        </p:tgtEl>
                                        <p:attrNameLst>
                                          <p:attrName>ppt_x</p:attrName>
                                          <p:attrName>ppt_y</p:attrName>
                                        </p:attrNameLst>
                                      </p:cBhvr>
                                      <p:rCtr x="0" y="5741"/>
                                    </p:animMotion>
                                  </p:childTnLst>
                                </p:cTn>
                              </p:par>
                              <p:par>
                                <p:cTn id="15" presetID="22" presetClass="entr" presetSubtype="1" fill="hold" grpId="0" nodeType="withEffect">
                                  <p:stCondLst>
                                    <p:cond delay="750"/>
                                  </p:stCondLst>
                                  <p:childTnLst>
                                    <p:set>
                                      <p:cBhvr>
                                        <p:cTn id="16" dur="1" fill="hold">
                                          <p:stCondLst>
                                            <p:cond delay="0"/>
                                          </p:stCondLst>
                                        </p:cTn>
                                        <p:tgtEl>
                                          <p:spTgt spid="7"/>
                                        </p:tgtEl>
                                        <p:attrNameLst>
                                          <p:attrName>style.visibility</p:attrName>
                                        </p:attrNameLst>
                                      </p:cBhvr>
                                      <p:to>
                                        <p:strVal val="visible"/>
                                      </p:to>
                                    </p:set>
                                    <p:animEffect transition="in" filter="wipe(up)">
                                      <p:cBhvr>
                                        <p:cTn id="17" dur="500"/>
                                        <p:tgtEl>
                                          <p:spTgt spid="7"/>
                                        </p:tgtEl>
                                      </p:cBhvr>
                                    </p:animEffect>
                                  </p:childTnLst>
                                </p:cTn>
                              </p:par>
                              <p:par>
                                <p:cTn id="18" presetID="42" presetClass="path" presetSubtype="0" accel="49333" decel="50667" fill="hold" grpId="1" nodeType="withEffect">
                                  <p:stCondLst>
                                    <p:cond delay="750"/>
                                  </p:stCondLst>
                                  <p:childTnLst>
                                    <p:animMotion origin="layout" path="M -2.08333E-6 -4.07407E-6 L -2.08333E-6 0.11482 " pathEditMode="relative" rAng="0" ptsTypes="AA">
                                      <p:cBhvr>
                                        <p:cTn id="19" dur="750" spd="-100000" fill="hold"/>
                                        <p:tgtEl>
                                          <p:spTgt spid="7"/>
                                        </p:tgtEl>
                                        <p:attrNameLst>
                                          <p:attrName>ppt_x</p:attrName>
                                          <p:attrName>ppt_y</p:attrName>
                                        </p:attrNameLst>
                                      </p:cBhvr>
                                      <p:rCtr x="0" y="574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5" grpId="0" animBg="1"/>
      <p:bldP spid="5" grpId="1" animBg="1"/>
      <p:bldP spid="8" grpId="0" animBg="1"/>
      <p:bldP spid="8" grpId="1"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ur service 4">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0338E92-A50B-20CB-5A3A-8F4FD46C998F}"/>
              </a:ext>
            </a:extLst>
          </p:cNvPr>
          <p:cNvSpPr>
            <a:spLocks noGrp="1"/>
          </p:cNvSpPr>
          <p:nvPr>
            <p:ph type="pic" sz="quarter" idx="12"/>
          </p:nvPr>
        </p:nvSpPr>
        <p:spPr>
          <a:xfrm>
            <a:off x="0" y="2400300"/>
            <a:ext cx="12192000" cy="44577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B80D30C0-9500-3F67-F736-A36FAB40DE18}"/>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973944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hy now?">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68A6D1F4-CCB6-4A06-0CA7-E7156BFAE9AD}"/>
              </a:ext>
            </a:extLst>
          </p:cNvPr>
          <p:cNvSpPr>
            <a:spLocks noGrp="1"/>
          </p:cNvSpPr>
          <p:nvPr>
            <p:ph type="pic" sz="quarter" idx="12"/>
          </p:nvPr>
        </p:nvSpPr>
        <p:spPr>
          <a:xfrm>
            <a:off x="1019174" y="2057400"/>
            <a:ext cx="10153651" cy="27051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6" name="Title 5"/>
          <p:cNvSpPr>
            <a:spLocks noGrp="1"/>
          </p:cNvSpPr>
          <p:nvPr>
            <p:ph type="title"/>
          </p:nvPr>
        </p:nvSpPr>
        <p:spPr>
          <a:xfrm>
            <a:off x="1019175" y="946702"/>
            <a:ext cx="9152697" cy="637097"/>
          </a:xfrm>
        </p:spPr>
        <p:txBody>
          <a:bodyPr>
            <a:spAutoFit/>
          </a:bodyPr>
          <a:lstStyle/>
          <a:p>
            <a:r>
              <a:rPr lang="en-US" dirty="0"/>
              <a:t>Click to edit Master title style</a:t>
            </a:r>
          </a:p>
        </p:txBody>
      </p:sp>
    </p:spTree>
    <p:extLst>
      <p:ext uri="{BB962C8B-B14F-4D97-AF65-F5344CB8AC3E}">
        <p14:creationId xmlns:p14="http://schemas.microsoft.com/office/powerpoint/2010/main" val="3952147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stominials 1">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899497A-2AF4-E96A-38A1-D9847D0A284E}"/>
              </a:ext>
            </a:extLst>
          </p:cNvPr>
          <p:cNvSpPr>
            <a:spLocks noGrp="1"/>
          </p:cNvSpPr>
          <p:nvPr>
            <p:ph type="pic" sz="quarter" idx="13"/>
          </p:nvPr>
        </p:nvSpPr>
        <p:spPr>
          <a:xfrm>
            <a:off x="6697978" y="1583798"/>
            <a:ext cx="4474845" cy="4690001"/>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D783E24C-EABA-E005-81EF-D4340491F82C}"/>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432376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750"/>
                                        <p:tgtEl>
                                          <p:spTgt spid="3"/>
                                        </p:tgtEl>
                                      </p:cBhvr>
                                    </p:animEffect>
                                  </p:childTnLst>
                                </p:cTn>
                              </p:par>
                              <p:par>
                                <p:cTn id="8" presetID="42" presetClass="path" presetSubtype="0" accel="49333" decel="50667" fill="hold" grpId="1" nodeType="withEffect">
                                  <p:stCondLst>
                                    <p:cond delay="0"/>
                                  </p:stCondLst>
                                  <p:childTnLst>
                                    <p:animMotion origin="layout" path="M 0 1.11111E-6 L 0 0.19699 " pathEditMode="relative" rAng="0" ptsTypes="AA">
                                      <p:cBhvr>
                                        <p:cTn id="9" dur="1000" spd="-100000" fill="hold"/>
                                        <p:tgtEl>
                                          <p:spTgt spid="3"/>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stominials 2">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EE80C2E6-F74E-F969-D37E-0A1BCFC964EF}"/>
              </a:ext>
            </a:extLst>
          </p:cNvPr>
          <p:cNvSpPr>
            <a:spLocks noGrp="1"/>
          </p:cNvSpPr>
          <p:nvPr>
            <p:ph type="pic" sz="quarter" idx="27"/>
          </p:nvPr>
        </p:nvSpPr>
        <p:spPr>
          <a:xfrm>
            <a:off x="2358390" y="2453887"/>
            <a:ext cx="800100" cy="800100"/>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11" name="Picture Placeholder 3">
            <a:extLst>
              <a:ext uri="{FF2B5EF4-FFF2-40B4-BE49-F238E27FC236}">
                <a16:creationId xmlns:a16="http://schemas.microsoft.com/office/drawing/2014/main" id="{11068B45-7865-A80C-B12F-D9D245BC33E5}"/>
              </a:ext>
            </a:extLst>
          </p:cNvPr>
          <p:cNvSpPr>
            <a:spLocks noGrp="1"/>
          </p:cNvSpPr>
          <p:nvPr>
            <p:ph type="pic" sz="quarter" idx="28"/>
          </p:nvPr>
        </p:nvSpPr>
        <p:spPr>
          <a:xfrm>
            <a:off x="5695950" y="2453887"/>
            <a:ext cx="800100" cy="800100"/>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12" name="Picture Placeholder 3">
            <a:extLst>
              <a:ext uri="{FF2B5EF4-FFF2-40B4-BE49-F238E27FC236}">
                <a16:creationId xmlns:a16="http://schemas.microsoft.com/office/drawing/2014/main" id="{7DC6B437-1787-A282-D39E-B9B4163826B4}"/>
              </a:ext>
            </a:extLst>
          </p:cNvPr>
          <p:cNvSpPr>
            <a:spLocks noGrp="1"/>
          </p:cNvSpPr>
          <p:nvPr>
            <p:ph type="pic" sz="quarter" idx="29"/>
          </p:nvPr>
        </p:nvSpPr>
        <p:spPr>
          <a:xfrm>
            <a:off x="9033510" y="2453887"/>
            <a:ext cx="800100" cy="800100"/>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2" name="Title 5">
            <a:extLst>
              <a:ext uri="{FF2B5EF4-FFF2-40B4-BE49-F238E27FC236}">
                <a16:creationId xmlns:a16="http://schemas.microsoft.com/office/drawing/2014/main" id="{8B89207A-581B-57AC-D09E-DCB8821E2DB3}"/>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4236728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10"/>
                                        </p:tgtEl>
                                      </p:cBhvr>
                                      <p:by x="105000" y="105000"/>
                                    </p:animScale>
                                  </p:childTnLst>
                                </p:cTn>
                              </p:par>
                              <p:par>
                                <p:cTn id="10" presetID="22" presetClass="entr" presetSubtype="4"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00"/>
                                        <p:tgtEl>
                                          <p:spTgt spid="11"/>
                                        </p:tgtEl>
                                      </p:cBhvr>
                                    </p:animEffect>
                                  </p:childTnLst>
                                </p:cTn>
                              </p:par>
                              <p:par>
                                <p:cTn id="13" presetID="6" presetClass="emph" presetSubtype="0" accel="50000" decel="50000" autoRev="1" fill="hold" grpId="1" nodeType="withEffect">
                                  <p:stCondLst>
                                    <p:cond delay="200"/>
                                  </p:stCondLst>
                                  <p:childTnLst>
                                    <p:animScale>
                                      <p:cBhvr>
                                        <p:cTn id="14" dur="500" fill="hold"/>
                                        <p:tgtEl>
                                          <p:spTgt spid="11"/>
                                        </p:tgtEl>
                                      </p:cBhvr>
                                      <p:by x="105000" y="105000"/>
                                    </p:animScale>
                                  </p:childTnLst>
                                </p:cTn>
                              </p:par>
                              <p:par>
                                <p:cTn id="15" presetID="22" presetClass="entr" presetSubtype="4"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500"/>
                                        <p:tgtEl>
                                          <p:spTgt spid="12"/>
                                        </p:tgtEl>
                                      </p:cBhvr>
                                    </p:animEffect>
                                  </p:childTnLst>
                                </p:cTn>
                              </p:par>
                              <p:par>
                                <p:cTn id="18" presetID="6" presetClass="emph" presetSubtype="0" accel="50000" decel="50000" autoRev="1" fill="hold" grpId="1" nodeType="withEffect">
                                  <p:stCondLst>
                                    <p:cond delay="200"/>
                                  </p:stCondLst>
                                  <p:childTnLst>
                                    <p:animScale>
                                      <p:cBhvr>
                                        <p:cTn id="19" dur="500"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P spid="12" grpId="0" animBg="1"/>
      <p:bldP spid="12" grpId="1" animBg="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ur work process">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C6EA868-9712-2351-D2A6-673DCAD956A0}"/>
              </a:ext>
            </a:extLst>
          </p:cNvPr>
          <p:cNvSpPr>
            <a:spLocks noGrp="1"/>
          </p:cNvSpPr>
          <p:nvPr>
            <p:ph type="pic" sz="quarter" idx="12"/>
          </p:nvPr>
        </p:nvSpPr>
        <p:spPr>
          <a:xfrm>
            <a:off x="1019175" y="3565977"/>
            <a:ext cx="2270759" cy="2140665"/>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7" name="Picture Placeholder 8">
            <a:extLst>
              <a:ext uri="{FF2B5EF4-FFF2-40B4-BE49-F238E27FC236}">
                <a16:creationId xmlns:a16="http://schemas.microsoft.com/office/drawing/2014/main" id="{94C5FCE7-7AE3-498B-72B1-DF739FDCAC53}"/>
              </a:ext>
            </a:extLst>
          </p:cNvPr>
          <p:cNvSpPr>
            <a:spLocks noGrp="1"/>
          </p:cNvSpPr>
          <p:nvPr>
            <p:ph type="pic" sz="quarter" idx="13"/>
          </p:nvPr>
        </p:nvSpPr>
        <p:spPr>
          <a:xfrm>
            <a:off x="4460144" y="3565977"/>
            <a:ext cx="2270759" cy="2140665"/>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Picture Placeholder 8">
            <a:extLst>
              <a:ext uri="{FF2B5EF4-FFF2-40B4-BE49-F238E27FC236}">
                <a16:creationId xmlns:a16="http://schemas.microsoft.com/office/drawing/2014/main" id="{75395429-487E-5ED9-A11A-B0A11B71D576}"/>
              </a:ext>
            </a:extLst>
          </p:cNvPr>
          <p:cNvSpPr>
            <a:spLocks noGrp="1"/>
          </p:cNvSpPr>
          <p:nvPr>
            <p:ph type="pic" sz="quarter" idx="14"/>
          </p:nvPr>
        </p:nvSpPr>
        <p:spPr>
          <a:xfrm>
            <a:off x="7901111" y="3565977"/>
            <a:ext cx="2270759" cy="2140665"/>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AFA97CFC-3518-6119-3EE6-9788F1493CD9}"/>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883089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par>
                                <p:cTn id="8" presetID="42" presetClass="path" presetSubtype="0" accel="49333" decel="50667" fill="hold" grpId="1" nodeType="withEffect">
                                  <p:stCondLst>
                                    <p:cond delay="250"/>
                                  </p:stCondLst>
                                  <p:childTnLst>
                                    <p:animMotion origin="layout" path="M -2.70833E-6 4.07407E-6 L -2.70833E-6 0.11481 " pathEditMode="relative" rAng="0" ptsTypes="AA">
                                      <p:cBhvr>
                                        <p:cTn id="9" dur="750" spd="-100000" fill="hold"/>
                                        <p:tgtEl>
                                          <p:spTgt spid="5"/>
                                        </p:tgtEl>
                                        <p:attrNameLst>
                                          <p:attrName>ppt_x</p:attrName>
                                          <p:attrName>ppt_y</p:attrName>
                                        </p:attrNameLst>
                                      </p:cBhvr>
                                      <p:rCtr x="0" y="5741"/>
                                    </p:animMotion>
                                  </p:childTnLst>
                                </p:cTn>
                              </p:par>
                              <p:par>
                                <p:cTn id="10" presetID="22" presetClass="entr" presetSubtype="1" fill="hold" grpId="0" nodeType="withEffect">
                                  <p:stCondLst>
                                    <p:cond delay="50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par>
                                <p:cTn id="13" presetID="42" presetClass="path" presetSubtype="0" accel="49333" decel="50667" fill="hold" grpId="1" nodeType="withEffect">
                                  <p:stCondLst>
                                    <p:cond delay="500"/>
                                  </p:stCondLst>
                                  <p:childTnLst>
                                    <p:animMotion origin="layout" path="M -4.375E-6 4.07407E-6 L -4.375E-6 0.11481 " pathEditMode="relative" rAng="0" ptsTypes="AA">
                                      <p:cBhvr>
                                        <p:cTn id="14" dur="750" spd="-100000" fill="hold"/>
                                        <p:tgtEl>
                                          <p:spTgt spid="7"/>
                                        </p:tgtEl>
                                        <p:attrNameLst>
                                          <p:attrName>ppt_x</p:attrName>
                                          <p:attrName>ppt_y</p:attrName>
                                        </p:attrNameLst>
                                      </p:cBhvr>
                                      <p:rCtr x="0" y="5741"/>
                                    </p:animMotion>
                                  </p:childTnLst>
                                </p:cTn>
                              </p:par>
                              <p:par>
                                <p:cTn id="15" presetID="22" presetClass="entr" presetSubtype="1" fill="hold" grpId="0" nodeType="withEffect">
                                  <p:stCondLst>
                                    <p:cond delay="75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500"/>
                                        <p:tgtEl>
                                          <p:spTgt spid="8"/>
                                        </p:tgtEl>
                                      </p:cBhvr>
                                    </p:animEffect>
                                  </p:childTnLst>
                                </p:cTn>
                              </p:par>
                              <p:par>
                                <p:cTn id="18" presetID="42" presetClass="path" presetSubtype="0" accel="49333" decel="50667" fill="hold" grpId="1" nodeType="withEffect">
                                  <p:stCondLst>
                                    <p:cond delay="750"/>
                                  </p:stCondLst>
                                  <p:childTnLst>
                                    <p:animMotion origin="layout" path="M 4.16667E-6 4.07407E-6 L 4.16667E-6 0.11481 " pathEditMode="relative" rAng="0" ptsTypes="AA">
                                      <p:cBhvr>
                                        <p:cTn id="19" dur="750" spd="-100000" fill="hold"/>
                                        <p:tgtEl>
                                          <p:spTgt spid="8"/>
                                        </p:tgtEl>
                                        <p:attrNameLst>
                                          <p:attrName>ppt_x</p:attrName>
                                          <p:attrName>ppt_y</p:attrName>
                                        </p:attrNameLst>
                                      </p:cBhvr>
                                      <p:rCtr x="0" y="574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P spid="8" grpId="0" animBg="1"/>
      <p:bldP spid="8" grpId="1" animBg="1"/>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arget market 1">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33AE66C6-33DC-38A9-1797-36C2530075A4}"/>
              </a:ext>
            </a:extLst>
          </p:cNvPr>
          <p:cNvSpPr>
            <a:spLocks noGrp="1"/>
          </p:cNvSpPr>
          <p:nvPr>
            <p:ph type="pic" sz="quarter" idx="27"/>
          </p:nvPr>
        </p:nvSpPr>
        <p:spPr>
          <a:xfrm>
            <a:off x="4475693" y="2697646"/>
            <a:ext cx="1783867" cy="1783867"/>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7" name="Picture Placeholder 3">
            <a:extLst>
              <a:ext uri="{FF2B5EF4-FFF2-40B4-BE49-F238E27FC236}">
                <a16:creationId xmlns:a16="http://schemas.microsoft.com/office/drawing/2014/main" id="{C0DA42F5-FD2B-562A-4DD2-6DEC7979BF46}"/>
              </a:ext>
            </a:extLst>
          </p:cNvPr>
          <p:cNvSpPr>
            <a:spLocks noGrp="1"/>
          </p:cNvSpPr>
          <p:nvPr>
            <p:ph type="pic" sz="quarter" idx="28"/>
          </p:nvPr>
        </p:nvSpPr>
        <p:spPr>
          <a:xfrm>
            <a:off x="6916418" y="2697646"/>
            <a:ext cx="1783867" cy="1783867"/>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8" name="Picture Placeholder 3">
            <a:extLst>
              <a:ext uri="{FF2B5EF4-FFF2-40B4-BE49-F238E27FC236}">
                <a16:creationId xmlns:a16="http://schemas.microsoft.com/office/drawing/2014/main" id="{3D1CA675-6A89-59B4-A598-DDCB396CF29D}"/>
              </a:ext>
            </a:extLst>
          </p:cNvPr>
          <p:cNvSpPr>
            <a:spLocks noGrp="1"/>
          </p:cNvSpPr>
          <p:nvPr>
            <p:ph type="pic" sz="quarter" idx="29"/>
          </p:nvPr>
        </p:nvSpPr>
        <p:spPr>
          <a:xfrm>
            <a:off x="9357142" y="2697646"/>
            <a:ext cx="1783867" cy="1783867"/>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2" name="Title 5">
            <a:extLst>
              <a:ext uri="{FF2B5EF4-FFF2-40B4-BE49-F238E27FC236}">
                <a16:creationId xmlns:a16="http://schemas.microsoft.com/office/drawing/2014/main" id="{CA964F7B-3503-6E7A-7506-E4F7499F1B70}"/>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231915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par>
                                <p:cTn id="8" presetID="42" presetClass="path" presetSubtype="0" accel="49333" decel="50667" fill="hold" grpId="1" nodeType="withEffect">
                                  <p:stCondLst>
                                    <p:cond delay="250"/>
                                  </p:stCondLst>
                                  <p:childTnLst>
                                    <p:animMotion origin="layout" path="M -2.08333E-6 -4.07407E-6 L -2.08333E-6 0.11482 " pathEditMode="relative" rAng="0" ptsTypes="AA">
                                      <p:cBhvr>
                                        <p:cTn id="9" dur="750" spd="-100000" fill="hold"/>
                                        <p:tgtEl>
                                          <p:spTgt spid="5"/>
                                        </p:tgtEl>
                                        <p:attrNameLst>
                                          <p:attrName>ppt_x</p:attrName>
                                          <p:attrName>ppt_y</p:attrName>
                                        </p:attrNameLst>
                                      </p:cBhvr>
                                      <p:rCtr x="0" y="5741"/>
                                    </p:animMotion>
                                  </p:childTnLst>
                                </p:cTn>
                              </p:par>
                              <p:par>
                                <p:cTn id="10" presetID="22" presetClass="entr" presetSubtype="1" fill="hold" grpId="0" nodeType="withEffect">
                                  <p:stCondLst>
                                    <p:cond delay="50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par>
                                <p:cTn id="13" presetID="42" presetClass="path" presetSubtype="0" accel="49333" decel="50667" fill="hold" grpId="1" nodeType="withEffect">
                                  <p:stCondLst>
                                    <p:cond delay="500"/>
                                  </p:stCondLst>
                                  <p:childTnLst>
                                    <p:animMotion origin="layout" path="M -2.08333E-6 -4.07407E-6 L -2.08333E-6 0.11482 " pathEditMode="relative" rAng="0" ptsTypes="AA">
                                      <p:cBhvr>
                                        <p:cTn id="14" dur="750" spd="-100000" fill="hold"/>
                                        <p:tgtEl>
                                          <p:spTgt spid="7"/>
                                        </p:tgtEl>
                                        <p:attrNameLst>
                                          <p:attrName>ppt_x</p:attrName>
                                          <p:attrName>ppt_y</p:attrName>
                                        </p:attrNameLst>
                                      </p:cBhvr>
                                      <p:rCtr x="0" y="5741"/>
                                    </p:animMotion>
                                  </p:childTnLst>
                                </p:cTn>
                              </p:par>
                              <p:par>
                                <p:cTn id="15" presetID="22" presetClass="entr" presetSubtype="1" fill="hold" grpId="0" nodeType="withEffect">
                                  <p:stCondLst>
                                    <p:cond delay="75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500"/>
                                        <p:tgtEl>
                                          <p:spTgt spid="8"/>
                                        </p:tgtEl>
                                      </p:cBhvr>
                                    </p:animEffect>
                                  </p:childTnLst>
                                </p:cTn>
                              </p:par>
                              <p:par>
                                <p:cTn id="18" presetID="42" presetClass="path" presetSubtype="0" accel="49333" decel="50667" fill="hold" grpId="1" nodeType="withEffect">
                                  <p:stCondLst>
                                    <p:cond delay="750"/>
                                  </p:stCondLst>
                                  <p:childTnLst>
                                    <p:animMotion origin="layout" path="M -2.08333E-6 -4.07407E-6 L -2.08333E-6 0.11482 " pathEditMode="relative" rAng="0" ptsTypes="AA">
                                      <p:cBhvr>
                                        <p:cTn id="19" dur="750" spd="-100000" fill="hold"/>
                                        <p:tgtEl>
                                          <p:spTgt spid="8"/>
                                        </p:tgtEl>
                                        <p:attrNameLst>
                                          <p:attrName>ppt_x</p:attrName>
                                          <p:attrName>ppt_y</p:attrName>
                                        </p:attrNameLst>
                                      </p:cBhvr>
                                      <p:rCtr x="0" y="574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P spid="8" grpId="0" animBg="1"/>
      <p:bldP spid="8" grpId="1" animBg="1"/>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arget market 2">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7E9CE89-2D08-E47C-682E-8A067E1CA229}"/>
              </a:ext>
            </a:extLst>
          </p:cNvPr>
          <p:cNvSpPr>
            <a:spLocks noGrp="1"/>
          </p:cNvSpPr>
          <p:nvPr>
            <p:ph type="pic" sz="quarter" idx="14"/>
          </p:nvPr>
        </p:nvSpPr>
        <p:spPr>
          <a:xfrm>
            <a:off x="1" y="0"/>
            <a:ext cx="12192000" cy="333375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119140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Market Validation">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98B6D8FB-44A4-4DC7-A595-976EC6F4706A}"/>
              </a:ext>
            </a:extLst>
          </p:cNvPr>
          <p:cNvSpPr>
            <a:spLocks noGrp="1"/>
          </p:cNvSpPr>
          <p:nvPr>
            <p:ph type="pic" sz="quarter" idx="13"/>
          </p:nvPr>
        </p:nvSpPr>
        <p:spPr>
          <a:xfrm>
            <a:off x="5838825" y="0"/>
            <a:ext cx="6353176"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6" name="Title 5"/>
          <p:cNvSpPr>
            <a:spLocks noGrp="1"/>
          </p:cNvSpPr>
          <p:nvPr>
            <p:ph type="title"/>
          </p:nvPr>
        </p:nvSpPr>
        <p:spPr>
          <a:xfrm>
            <a:off x="1019175" y="946702"/>
            <a:ext cx="9152697" cy="637097"/>
          </a:xfrm>
        </p:spPr>
        <p:txBody>
          <a:bodyPr>
            <a:spAutoFit/>
          </a:bodyPr>
          <a:lstStyle/>
          <a:p>
            <a:r>
              <a:rPr lang="en-US" dirty="0"/>
              <a:t>Click to edit Master title style</a:t>
            </a:r>
          </a:p>
        </p:txBody>
      </p:sp>
    </p:spTree>
    <p:extLst>
      <p:ext uri="{BB962C8B-B14F-4D97-AF65-F5344CB8AC3E}">
        <p14:creationId xmlns:p14="http://schemas.microsoft.com/office/powerpoint/2010/main" val="3482260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Main Page 1">
    <p:spTree>
      <p:nvGrpSpPr>
        <p:cNvPr id="1" name=""/>
        <p:cNvGrpSpPr/>
        <p:nvPr/>
      </p:nvGrpSpPr>
      <p:grpSpPr>
        <a:xfrm>
          <a:off x="0" y="0"/>
          <a:ext cx="0" cy="0"/>
          <a:chOff x="0" y="0"/>
          <a:chExt cx="0" cy="0"/>
        </a:xfrm>
      </p:grpSpPr>
      <p:sp>
        <p:nvSpPr>
          <p:cNvPr id="6" name="Title 5"/>
          <p:cNvSpPr>
            <a:spLocks noGrp="1"/>
          </p:cNvSpPr>
          <p:nvPr>
            <p:ph type="title"/>
          </p:nvPr>
        </p:nvSpPr>
        <p:spPr>
          <a:xfrm>
            <a:off x="184288" y="0"/>
            <a:ext cx="11725137" cy="441916"/>
          </a:xfrm>
        </p:spPr>
        <p:txBody>
          <a:bodyPr wrap="square" anchor="t">
            <a:spAutoFit/>
          </a:bodyPr>
          <a:lstStyle>
            <a:lvl1pPr>
              <a:defRPr sz="2000" b="1">
                <a:solidFill>
                  <a:srgbClr val="062E83"/>
                </a:solidFill>
              </a:defRPr>
            </a:lvl1pPr>
          </a:lstStyle>
          <a:p>
            <a:r>
              <a:rPr lang="en-US" dirty="0"/>
              <a:t>Click to edit Master title style</a:t>
            </a:r>
          </a:p>
        </p:txBody>
      </p:sp>
      <p:sp>
        <p:nvSpPr>
          <p:cNvPr id="4" name="Text Placeholder 3">
            <a:extLst>
              <a:ext uri="{FF2B5EF4-FFF2-40B4-BE49-F238E27FC236}">
                <a16:creationId xmlns:a16="http://schemas.microsoft.com/office/drawing/2014/main" id="{B1794909-55CF-05FB-8324-895F343FF823}"/>
              </a:ext>
            </a:extLst>
          </p:cNvPr>
          <p:cNvSpPr>
            <a:spLocks noGrp="1"/>
          </p:cNvSpPr>
          <p:nvPr>
            <p:ph type="body" sz="quarter" idx="10"/>
          </p:nvPr>
        </p:nvSpPr>
        <p:spPr>
          <a:xfrm>
            <a:off x="184288" y="606287"/>
            <a:ext cx="11725137" cy="1514902"/>
          </a:xfrm>
        </p:spPr>
        <p:txBody>
          <a:bodyPr/>
          <a:lstStyle>
            <a:lvl1pPr>
              <a:lnSpc>
                <a:spcPct val="125000"/>
              </a:lnSpc>
              <a:spcBef>
                <a:spcPts val="0"/>
              </a:spcBef>
              <a:defRPr sz="1600"/>
            </a:lvl1pPr>
            <a:lvl2pPr marL="285750" indent="-285750">
              <a:lnSpc>
                <a:spcPct val="125000"/>
              </a:lnSpc>
              <a:spcBef>
                <a:spcPts val="0"/>
              </a:spcBef>
              <a:buClr>
                <a:schemeClr val="tx2"/>
              </a:buClr>
              <a:buFont typeface="Wingdings" pitchFamily="2" charset="2"/>
              <a:buChar char="§"/>
              <a:defRPr sz="1600"/>
            </a:lvl2pPr>
            <a:lvl3pPr marL="171450" indent="-171450">
              <a:buClr>
                <a:schemeClr val="tx2"/>
              </a:buClr>
              <a:buFont typeface="Wingdings" pitchFamily="2" charset="2"/>
              <a:buChar char="§"/>
              <a:defRPr sz="1800"/>
            </a:lvl3pPr>
            <a:lvl4pPr marL="0" indent="0">
              <a:buClr>
                <a:schemeClr val="tx2"/>
              </a:buClr>
              <a:buFont typeface="Wingdings" pitchFamily="2" charset="2"/>
              <a:buNone/>
              <a:defRPr sz="1800"/>
            </a:lvl4pPr>
            <a:lvl5pPr marL="0" indent="0">
              <a:buClr>
                <a:schemeClr val="tx2"/>
              </a:buClr>
              <a:buFont typeface="Wingdings" pitchFamily="2" charset="2"/>
              <a:buNone/>
              <a:defRPr sz="1800"/>
            </a:lvl5pPr>
            <a:lvl6pPr marL="2285794" indent="0">
              <a:buNone/>
              <a:defRPr/>
            </a:lvl6pPr>
            <a:lvl7pPr marL="2742954" indent="0">
              <a:buNone/>
              <a:defRPr/>
            </a:lvl7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Tree>
    <p:extLst>
      <p:ext uri="{BB962C8B-B14F-4D97-AF65-F5344CB8AC3E}">
        <p14:creationId xmlns:p14="http://schemas.microsoft.com/office/powerpoint/2010/main" val="3603790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with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ales strategy">
    <p:spTree>
      <p:nvGrpSpPr>
        <p:cNvPr id="1" name=""/>
        <p:cNvGrpSpPr/>
        <p:nvPr/>
      </p:nvGrpSpPr>
      <p:grpSpPr>
        <a:xfrm>
          <a:off x="0" y="0"/>
          <a:ext cx="0" cy="0"/>
          <a:chOff x="0" y="0"/>
          <a:chExt cx="0" cy="0"/>
        </a:xfrm>
      </p:grpSpPr>
      <p:sp>
        <p:nvSpPr>
          <p:cNvPr id="8" name="Picture Placeholder 3">
            <a:extLst>
              <a:ext uri="{FF2B5EF4-FFF2-40B4-BE49-F238E27FC236}">
                <a16:creationId xmlns:a16="http://schemas.microsoft.com/office/drawing/2014/main" id="{03A37E0D-081F-8D7F-8E31-46AED32503AB}"/>
              </a:ext>
            </a:extLst>
          </p:cNvPr>
          <p:cNvSpPr>
            <a:spLocks noGrp="1"/>
          </p:cNvSpPr>
          <p:nvPr>
            <p:ph type="pic" sz="quarter" idx="27"/>
          </p:nvPr>
        </p:nvSpPr>
        <p:spPr>
          <a:xfrm>
            <a:off x="4343630" y="2239094"/>
            <a:ext cx="3595754" cy="3595754"/>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400">
                <a:solidFill>
                  <a:schemeClr val="tx1"/>
                </a:solidFill>
              </a:defRPr>
            </a:lvl1pPr>
          </a:lstStyle>
          <a:p>
            <a:endParaRPr lang="en-US" dirty="0"/>
          </a:p>
        </p:txBody>
      </p:sp>
      <p:sp>
        <p:nvSpPr>
          <p:cNvPr id="2" name="Title 5">
            <a:extLst>
              <a:ext uri="{FF2B5EF4-FFF2-40B4-BE49-F238E27FC236}">
                <a16:creationId xmlns:a16="http://schemas.microsoft.com/office/drawing/2014/main" id="{A6929A2A-782E-5B77-EB61-74458D90D67A}"/>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578766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4575CEAF-64EC-4921-BE9D-8B16601BC6BE}"/>
              </a:ext>
            </a:extLst>
          </p:cNvPr>
          <p:cNvSpPr>
            <a:spLocks noGrp="1"/>
          </p:cNvSpPr>
          <p:nvPr>
            <p:ph type="pic" sz="quarter" idx="12"/>
          </p:nvPr>
        </p:nvSpPr>
        <p:spPr>
          <a:xfrm>
            <a:off x="1019175" y="2582930"/>
            <a:ext cx="2126735" cy="2126735"/>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Picture Placeholder 3">
            <a:extLst>
              <a:ext uri="{FF2B5EF4-FFF2-40B4-BE49-F238E27FC236}">
                <a16:creationId xmlns:a16="http://schemas.microsoft.com/office/drawing/2014/main" id="{FA36DF1E-4BF9-4F1A-9E04-224E4390594B}"/>
              </a:ext>
            </a:extLst>
          </p:cNvPr>
          <p:cNvSpPr>
            <a:spLocks noGrp="1"/>
          </p:cNvSpPr>
          <p:nvPr>
            <p:ph type="pic" sz="quarter" idx="13"/>
          </p:nvPr>
        </p:nvSpPr>
        <p:spPr>
          <a:xfrm>
            <a:off x="3676308" y="2582930"/>
            <a:ext cx="2126735" cy="2126735"/>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3">
            <a:extLst>
              <a:ext uri="{FF2B5EF4-FFF2-40B4-BE49-F238E27FC236}">
                <a16:creationId xmlns:a16="http://schemas.microsoft.com/office/drawing/2014/main" id="{4FB14DC1-43DE-467F-BBAA-FAF5D32101B5}"/>
              </a:ext>
            </a:extLst>
          </p:cNvPr>
          <p:cNvSpPr>
            <a:spLocks noGrp="1"/>
          </p:cNvSpPr>
          <p:nvPr>
            <p:ph type="pic" sz="quarter" idx="14"/>
          </p:nvPr>
        </p:nvSpPr>
        <p:spPr>
          <a:xfrm>
            <a:off x="6365866" y="2582930"/>
            <a:ext cx="2126735" cy="2126735"/>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7" name="Picture Placeholder 3">
            <a:extLst>
              <a:ext uri="{FF2B5EF4-FFF2-40B4-BE49-F238E27FC236}">
                <a16:creationId xmlns:a16="http://schemas.microsoft.com/office/drawing/2014/main" id="{09D3D239-C5AA-4DF1-BD02-038D57F230B6}"/>
              </a:ext>
            </a:extLst>
          </p:cNvPr>
          <p:cNvSpPr>
            <a:spLocks noGrp="1"/>
          </p:cNvSpPr>
          <p:nvPr>
            <p:ph type="pic" sz="quarter" idx="15"/>
          </p:nvPr>
        </p:nvSpPr>
        <p:spPr>
          <a:xfrm>
            <a:off x="9046090" y="2582930"/>
            <a:ext cx="2126735" cy="2126735"/>
          </a:xfrm>
          <a:custGeom>
            <a:avLst/>
            <a:gdLst>
              <a:gd name="connsiteX0" fmla="*/ 2438400 w 4876800"/>
              <a:gd name="connsiteY0" fmla="*/ 0 h 4876800"/>
              <a:gd name="connsiteX1" fmla="*/ 4876800 w 4876800"/>
              <a:gd name="connsiteY1" fmla="*/ 2438400 h 4876800"/>
              <a:gd name="connsiteX2" fmla="*/ 2438400 w 4876800"/>
              <a:gd name="connsiteY2" fmla="*/ 4876800 h 4876800"/>
              <a:gd name="connsiteX3" fmla="*/ 0 w 4876800"/>
              <a:gd name="connsiteY3" fmla="*/ 2438400 h 4876800"/>
              <a:gd name="connsiteX4" fmla="*/ 2438400 w 4876800"/>
              <a:gd name="connsiteY4" fmla="*/ 0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800" h="4876800">
                <a:moveTo>
                  <a:pt x="2438400" y="0"/>
                </a:moveTo>
                <a:cubicBezTo>
                  <a:pt x="3785091" y="0"/>
                  <a:pt x="4876800" y="1091709"/>
                  <a:pt x="4876800" y="2438400"/>
                </a:cubicBezTo>
                <a:cubicBezTo>
                  <a:pt x="4876800" y="3785091"/>
                  <a:pt x="3785091" y="4876800"/>
                  <a:pt x="2438400" y="4876800"/>
                </a:cubicBezTo>
                <a:cubicBezTo>
                  <a:pt x="1091709" y="4876800"/>
                  <a:pt x="0" y="3785091"/>
                  <a:pt x="0" y="2438400"/>
                </a:cubicBezTo>
                <a:cubicBezTo>
                  <a:pt x="0" y="1091709"/>
                  <a:pt x="1091709" y="0"/>
                  <a:pt x="2438400"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36C3D090-2802-1846-845C-A7DE120E3930}"/>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665992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0"/>
                                  </p:stCondLst>
                                  <p:childTnLst>
                                    <p:animScale>
                                      <p:cBhvr>
                                        <p:cTn id="9" dur="500" fill="hold"/>
                                        <p:tgtEl>
                                          <p:spTgt spid="3"/>
                                        </p:tgtEl>
                                      </p:cBhvr>
                                      <p:by x="105000" y="105000"/>
                                    </p:animScale>
                                  </p:childTnLst>
                                </p:cTn>
                              </p:par>
                              <p:par>
                                <p:cTn id="10" presetID="22" presetClass="entr" presetSubtype="8" fill="hold" grpId="0" nodeType="withEffect">
                                  <p:stCondLst>
                                    <p:cond delay="25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par>
                                <p:cTn id="13" presetID="6" presetClass="emph" presetSubtype="0" accel="50000" decel="50000" autoRev="1" fill="hold" grpId="1" nodeType="withEffect">
                                  <p:stCondLst>
                                    <p:cond delay="250"/>
                                  </p:stCondLst>
                                  <p:childTnLst>
                                    <p:animScale>
                                      <p:cBhvr>
                                        <p:cTn id="14" dur="500" fill="hold"/>
                                        <p:tgtEl>
                                          <p:spTgt spid="4"/>
                                        </p:tgtEl>
                                      </p:cBhvr>
                                      <p:by x="105000" y="105000"/>
                                    </p:animScale>
                                  </p:childTnLst>
                                </p:cTn>
                              </p:par>
                              <p:par>
                                <p:cTn id="15" presetID="22" presetClass="entr" presetSubtype="8" fill="hold" grpId="0" nodeType="withEffect">
                                  <p:stCondLst>
                                    <p:cond delay="50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par>
                                <p:cTn id="18" presetID="6" presetClass="emph" presetSubtype="0" accel="50000" decel="50000" autoRev="1" fill="hold" grpId="1" nodeType="withEffect">
                                  <p:stCondLst>
                                    <p:cond delay="500"/>
                                  </p:stCondLst>
                                  <p:childTnLst>
                                    <p:animScale>
                                      <p:cBhvr>
                                        <p:cTn id="19" dur="500" fill="hold"/>
                                        <p:tgtEl>
                                          <p:spTgt spid="5"/>
                                        </p:tgtEl>
                                      </p:cBhvr>
                                      <p:by x="105000" y="105000"/>
                                    </p:animScale>
                                  </p:childTnLst>
                                </p:cTn>
                              </p:par>
                              <p:par>
                                <p:cTn id="20" presetID="22" presetClass="entr" presetSubtype="8" fill="hold" grpId="0" nodeType="withEffect">
                                  <p:stCondLst>
                                    <p:cond delay="75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par>
                                <p:cTn id="23" presetID="6" presetClass="emph" presetSubtype="0" accel="50000" decel="50000" autoRev="1" fill="hold" grpId="1" nodeType="withEffect">
                                  <p:stCondLst>
                                    <p:cond delay="750"/>
                                  </p:stCondLst>
                                  <p:childTnLst>
                                    <p:animScale>
                                      <p:cBhvr>
                                        <p:cTn id="24" dur="500"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P spid="5" grpId="1" animBg="1"/>
      <p:bldP spid="7" grpId="0" animBg="1"/>
      <p:bldP spid="7" grpId="1" animBg="1"/>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WOT analysis">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9FDA89A5-8BF5-3A27-862E-0E827D1DED98}"/>
              </a:ext>
            </a:extLst>
          </p:cNvPr>
          <p:cNvSpPr>
            <a:spLocks noGrp="1"/>
          </p:cNvSpPr>
          <p:nvPr>
            <p:ph type="pic" sz="quarter" idx="15"/>
          </p:nvPr>
        </p:nvSpPr>
        <p:spPr>
          <a:xfrm>
            <a:off x="561975" y="2061089"/>
            <a:ext cx="3997325" cy="3240437"/>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2" name="Title 5">
            <a:extLst>
              <a:ext uri="{FF2B5EF4-FFF2-40B4-BE49-F238E27FC236}">
                <a16:creationId xmlns:a16="http://schemas.microsoft.com/office/drawing/2014/main" id="{DD8BECF0-0A3B-B112-4400-1E261B34D29D}"/>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110544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meline 1">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9C4CAA58-BC5F-313D-C581-0D3E7673317B}"/>
              </a:ext>
            </a:extLst>
          </p:cNvPr>
          <p:cNvSpPr>
            <a:spLocks noGrp="1"/>
          </p:cNvSpPr>
          <p:nvPr>
            <p:ph type="pic" sz="quarter" idx="13"/>
          </p:nvPr>
        </p:nvSpPr>
        <p:spPr>
          <a:xfrm>
            <a:off x="1019175" y="4430332"/>
            <a:ext cx="2474578"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9" name="Picture Placeholder 8">
            <a:extLst>
              <a:ext uri="{FF2B5EF4-FFF2-40B4-BE49-F238E27FC236}">
                <a16:creationId xmlns:a16="http://schemas.microsoft.com/office/drawing/2014/main" id="{CAEAC9B6-191F-3E85-9E9B-0DFA5DFAD77A}"/>
              </a:ext>
            </a:extLst>
          </p:cNvPr>
          <p:cNvSpPr>
            <a:spLocks noGrp="1"/>
          </p:cNvSpPr>
          <p:nvPr>
            <p:ph type="pic" sz="quarter" idx="14"/>
          </p:nvPr>
        </p:nvSpPr>
        <p:spPr>
          <a:xfrm>
            <a:off x="3616252" y="4430332"/>
            <a:ext cx="1592860"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0" name="Picture Placeholder 8">
            <a:extLst>
              <a:ext uri="{FF2B5EF4-FFF2-40B4-BE49-F238E27FC236}">
                <a16:creationId xmlns:a16="http://schemas.microsoft.com/office/drawing/2014/main" id="{FFE354DD-8BF5-0E01-6C78-53135E2D506E}"/>
              </a:ext>
            </a:extLst>
          </p:cNvPr>
          <p:cNvSpPr>
            <a:spLocks noGrp="1"/>
          </p:cNvSpPr>
          <p:nvPr>
            <p:ph type="pic" sz="quarter" idx="15"/>
          </p:nvPr>
        </p:nvSpPr>
        <p:spPr>
          <a:xfrm>
            <a:off x="5332045" y="4430332"/>
            <a:ext cx="1592860"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1" name="Picture Placeholder 8">
            <a:extLst>
              <a:ext uri="{FF2B5EF4-FFF2-40B4-BE49-F238E27FC236}">
                <a16:creationId xmlns:a16="http://schemas.microsoft.com/office/drawing/2014/main" id="{06124599-FFEC-8369-1E81-2E472D2351B2}"/>
              </a:ext>
            </a:extLst>
          </p:cNvPr>
          <p:cNvSpPr>
            <a:spLocks noGrp="1"/>
          </p:cNvSpPr>
          <p:nvPr>
            <p:ph type="pic" sz="quarter" idx="16"/>
          </p:nvPr>
        </p:nvSpPr>
        <p:spPr>
          <a:xfrm>
            <a:off x="7022858" y="4430332"/>
            <a:ext cx="2474578"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2" name="Picture Placeholder 8">
            <a:extLst>
              <a:ext uri="{FF2B5EF4-FFF2-40B4-BE49-F238E27FC236}">
                <a16:creationId xmlns:a16="http://schemas.microsoft.com/office/drawing/2014/main" id="{111B0871-BF8B-15EF-CDB8-22452E87F1E6}"/>
              </a:ext>
            </a:extLst>
          </p:cNvPr>
          <p:cNvSpPr>
            <a:spLocks noGrp="1"/>
          </p:cNvSpPr>
          <p:nvPr>
            <p:ph type="pic" sz="quarter" idx="17"/>
          </p:nvPr>
        </p:nvSpPr>
        <p:spPr>
          <a:xfrm>
            <a:off x="9619596" y="4430332"/>
            <a:ext cx="1592860" cy="1480966"/>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2" name="Title 5">
            <a:extLst>
              <a:ext uri="{FF2B5EF4-FFF2-40B4-BE49-F238E27FC236}">
                <a16:creationId xmlns:a16="http://schemas.microsoft.com/office/drawing/2014/main" id="{A6FEAEAF-3543-003B-7057-B08644D1ADF0}"/>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388399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6" presetClass="emph" presetSubtype="0" accel="50000" decel="50000" autoRev="1" fill="hold" grpId="1" nodeType="withEffect">
                                  <p:stCondLst>
                                    <p:cond delay="250"/>
                                  </p:stCondLst>
                                  <p:childTnLst>
                                    <p:animScale>
                                      <p:cBhvr>
                                        <p:cTn id="9" dur="500" fill="hold"/>
                                        <p:tgtEl>
                                          <p:spTgt spid="8"/>
                                        </p:tgtEl>
                                      </p:cBhvr>
                                      <p:by x="105000" y="105000"/>
                                    </p:animScale>
                                  </p:childTnLst>
                                </p:cTn>
                              </p:par>
                              <p:par>
                                <p:cTn id="10" presetID="22" presetClass="entr" presetSubtype="8" fill="hold" grpId="0" nodeType="withEffect">
                                  <p:stCondLst>
                                    <p:cond delay="175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par>
                                <p:cTn id="13" presetID="6" presetClass="emph" presetSubtype="0" accel="50000" decel="50000" autoRev="1" fill="hold" grpId="1" nodeType="withEffect">
                                  <p:stCondLst>
                                    <p:cond delay="1750"/>
                                  </p:stCondLst>
                                  <p:childTnLst>
                                    <p:animScale>
                                      <p:cBhvr>
                                        <p:cTn id="14" dur="500" fill="hold"/>
                                        <p:tgtEl>
                                          <p:spTgt spid="9"/>
                                        </p:tgtEl>
                                      </p:cBhvr>
                                      <p:by x="105000" y="105000"/>
                                    </p:animScale>
                                  </p:childTnLst>
                                </p:cTn>
                              </p:par>
                              <p:par>
                                <p:cTn id="15" presetID="22" presetClass="entr" presetSubtype="8" fill="hold" grpId="0" nodeType="withEffect">
                                  <p:stCondLst>
                                    <p:cond delay="275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par>
                                <p:cTn id="18" presetID="6" presetClass="emph" presetSubtype="0" accel="50000" decel="50000" autoRev="1" fill="hold" grpId="1" nodeType="withEffect">
                                  <p:stCondLst>
                                    <p:cond delay="2750"/>
                                  </p:stCondLst>
                                  <p:childTnLst>
                                    <p:animScale>
                                      <p:cBhvr>
                                        <p:cTn id="19" dur="500" fill="hold"/>
                                        <p:tgtEl>
                                          <p:spTgt spid="10"/>
                                        </p:tgtEl>
                                      </p:cBhvr>
                                      <p:by x="105000" y="105000"/>
                                    </p:animScale>
                                  </p:childTnLst>
                                </p:cTn>
                              </p:par>
                              <p:par>
                                <p:cTn id="20" presetID="22" presetClass="entr" presetSubtype="8" fill="hold" grpId="0" nodeType="withEffect">
                                  <p:stCondLst>
                                    <p:cond delay="375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par>
                                <p:cTn id="23" presetID="6" presetClass="emph" presetSubtype="0" accel="50000" decel="50000" autoRev="1" fill="hold" grpId="1" nodeType="withEffect">
                                  <p:stCondLst>
                                    <p:cond delay="3750"/>
                                  </p:stCondLst>
                                  <p:childTnLst>
                                    <p:animScale>
                                      <p:cBhvr>
                                        <p:cTn id="24" dur="500" fill="hold"/>
                                        <p:tgtEl>
                                          <p:spTgt spid="11"/>
                                        </p:tgtEl>
                                      </p:cBhvr>
                                      <p:by x="105000" y="105000"/>
                                    </p:animScale>
                                  </p:childTnLst>
                                </p:cTn>
                              </p:par>
                              <p:par>
                                <p:cTn id="25" presetID="22" presetClass="entr" presetSubtype="8" fill="hold" grpId="0" nodeType="withEffect">
                                  <p:stCondLst>
                                    <p:cond delay="525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par>
                                <p:cTn id="28" presetID="6" presetClass="emph" presetSubtype="0" accel="50000" decel="50000" autoRev="1" fill="hold" grpId="1" nodeType="withEffect">
                                  <p:stCondLst>
                                    <p:cond delay="5250"/>
                                  </p:stCondLst>
                                  <p:childTnLst>
                                    <p:animScale>
                                      <p:cBhvr>
                                        <p:cTn id="29" dur="500"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am 10">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618F0427-F500-F271-3D28-D2E201F35D4D}"/>
              </a:ext>
            </a:extLst>
          </p:cNvPr>
          <p:cNvSpPr>
            <a:spLocks noGrp="1"/>
          </p:cNvSpPr>
          <p:nvPr>
            <p:ph type="pic" sz="quarter" idx="15"/>
          </p:nvPr>
        </p:nvSpPr>
        <p:spPr>
          <a:xfrm>
            <a:off x="1386970" y="2781331"/>
            <a:ext cx="1693572" cy="172411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Picture Placeholder 8">
            <a:extLst>
              <a:ext uri="{FF2B5EF4-FFF2-40B4-BE49-F238E27FC236}">
                <a16:creationId xmlns:a16="http://schemas.microsoft.com/office/drawing/2014/main" id="{6FA13C6C-3911-7D98-FD0C-2BFC5EEA0950}"/>
              </a:ext>
            </a:extLst>
          </p:cNvPr>
          <p:cNvSpPr>
            <a:spLocks noGrp="1"/>
          </p:cNvSpPr>
          <p:nvPr>
            <p:ph type="pic" sz="quarter" idx="16"/>
          </p:nvPr>
        </p:nvSpPr>
        <p:spPr>
          <a:xfrm>
            <a:off x="3944026" y="2781331"/>
            <a:ext cx="1693572" cy="172411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9" name="Picture Placeholder 8">
            <a:extLst>
              <a:ext uri="{FF2B5EF4-FFF2-40B4-BE49-F238E27FC236}">
                <a16:creationId xmlns:a16="http://schemas.microsoft.com/office/drawing/2014/main" id="{B7762471-35B8-F336-1223-D0647DF969E2}"/>
              </a:ext>
            </a:extLst>
          </p:cNvPr>
          <p:cNvSpPr>
            <a:spLocks noGrp="1"/>
          </p:cNvSpPr>
          <p:nvPr>
            <p:ph type="pic" sz="quarter" idx="17"/>
          </p:nvPr>
        </p:nvSpPr>
        <p:spPr>
          <a:xfrm>
            <a:off x="6535641" y="2781331"/>
            <a:ext cx="1693572" cy="172411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0" name="Picture Placeholder 8">
            <a:extLst>
              <a:ext uri="{FF2B5EF4-FFF2-40B4-BE49-F238E27FC236}">
                <a16:creationId xmlns:a16="http://schemas.microsoft.com/office/drawing/2014/main" id="{1BAE8528-34BA-47DB-5B8C-C1842491DEC8}"/>
              </a:ext>
            </a:extLst>
          </p:cNvPr>
          <p:cNvSpPr>
            <a:spLocks noGrp="1"/>
          </p:cNvSpPr>
          <p:nvPr>
            <p:ph type="pic" sz="quarter" idx="18"/>
          </p:nvPr>
        </p:nvSpPr>
        <p:spPr>
          <a:xfrm>
            <a:off x="9127256" y="2781331"/>
            <a:ext cx="1693572" cy="172411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E069EAF8-6656-D719-A86F-36713C265876}"/>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527179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750"/>
                                        <p:tgtEl>
                                          <p:spTgt spid="7"/>
                                        </p:tgtEl>
                                      </p:cBhvr>
                                    </p:animEffect>
                                  </p:childTnLst>
                                </p:cTn>
                              </p:par>
                              <p:par>
                                <p:cTn id="8" presetID="42" presetClass="path" presetSubtype="0" accel="49333" decel="50667" fill="hold" grpId="1" nodeType="withEffect">
                                  <p:stCondLst>
                                    <p:cond delay="500"/>
                                  </p:stCondLst>
                                  <p:childTnLst>
                                    <p:animMotion origin="layout" path="M -3.125E-6 0 L -3.125E-6 0.19699 " pathEditMode="relative" rAng="0" ptsTypes="AA">
                                      <p:cBhvr>
                                        <p:cTn id="9" dur="1000" spd="-100000" fill="hold"/>
                                        <p:tgtEl>
                                          <p:spTgt spid="7"/>
                                        </p:tgtEl>
                                        <p:attrNameLst>
                                          <p:attrName>ppt_x</p:attrName>
                                          <p:attrName>ppt_y</p:attrName>
                                        </p:attrNameLst>
                                      </p:cBhvr>
                                      <p:rCtr x="0" y="9838"/>
                                    </p:animMotion>
                                  </p:childTnLst>
                                </p:cTn>
                              </p:par>
                              <p:par>
                                <p:cTn id="10" presetID="22" presetClass="entr" presetSubtype="1" fill="hold" grpId="0" nodeType="withEffect">
                                  <p:stCondLst>
                                    <p:cond delay="75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750"/>
                                        <p:tgtEl>
                                          <p:spTgt spid="8"/>
                                        </p:tgtEl>
                                      </p:cBhvr>
                                    </p:animEffect>
                                  </p:childTnLst>
                                </p:cTn>
                              </p:par>
                              <p:par>
                                <p:cTn id="13" presetID="42" presetClass="path" presetSubtype="0" accel="49333" decel="50667" fill="hold" grpId="1" nodeType="withEffect">
                                  <p:stCondLst>
                                    <p:cond delay="750"/>
                                  </p:stCondLst>
                                  <p:childTnLst>
                                    <p:animMotion origin="layout" path="M 1.45833E-6 0 L 1.45833E-6 0.19699 " pathEditMode="relative" rAng="0" ptsTypes="AA">
                                      <p:cBhvr>
                                        <p:cTn id="14" dur="1000" spd="-100000" fill="hold"/>
                                        <p:tgtEl>
                                          <p:spTgt spid="8"/>
                                        </p:tgtEl>
                                        <p:attrNameLst>
                                          <p:attrName>ppt_x</p:attrName>
                                          <p:attrName>ppt_y</p:attrName>
                                        </p:attrNameLst>
                                      </p:cBhvr>
                                      <p:rCtr x="0" y="9838"/>
                                    </p:animMotion>
                                  </p:childTnLst>
                                </p:cTn>
                              </p:par>
                              <p:par>
                                <p:cTn id="15" presetID="22" presetClass="entr" presetSubtype="1" fill="hold" grpId="0" nodeType="withEffect">
                                  <p:stCondLst>
                                    <p:cond delay="1000"/>
                                  </p:stCondLst>
                                  <p:childTnLst>
                                    <p:set>
                                      <p:cBhvr>
                                        <p:cTn id="16" dur="1" fill="hold">
                                          <p:stCondLst>
                                            <p:cond delay="0"/>
                                          </p:stCondLst>
                                        </p:cTn>
                                        <p:tgtEl>
                                          <p:spTgt spid="9"/>
                                        </p:tgtEl>
                                        <p:attrNameLst>
                                          <p:attrName>style.visibility</p:attrName>
                                        </p:attrNameLst>
                                      </p:cBhvr>
                                      <p:to>
                                        <p:strVal val="visible"/>
                                      </p:to>
                                    </p:set>
                                    <p:animEffect transition="in" filter="wipe(up)">
                                      <p:cBhvr>
                                        <p:cTn id="17" dur="750"/>
                                        <p:tgtEl>
                                          <p:spTgt spid="9"/>
                                        </p:tgtEl>
                                      </p:cBhvr>
                                    </p:animEffect>
                                  </p:childTnLst>
                                </p:cTn>
                              </p:par>
                              <p:par>
                                <p:cTn id="18" presetID="42" presetClass="path" presetSubtype="0" accel="49333" decel="50667" fill="hold" grpId="1" nodeType="withEffect">
                                  <p:stCondLst>
                                    <p:cond delay="1000"/>
                                  </p:stCondLst>
                                  <p:childTnLst>
                                    <p:animMotion origin="layout" path="M 1.25E-6 0 L 1.25E-6 0.19699 " pathEditMode="relative" rAng="0" ptsTypes="AA">
                                      <p:cBhvr>
                                        <p:cTn id="19" dur="1000" spd="-100000" fill="hold"/>
                                        <p:tgtEl>
                                          <p:spTgt spid="9"/>
                                        </p:tgtEl>
                                        <p:attrNameLst>
                                          <p:attrName>ppt_x</p:attrName>
                                          <p:attrName>ppt_y</p:attrName>
                                        </p:attrNameLst>
                                      </p:cBhvr>
                                      <p:rCtr x="0" y="9838"/>
                                    </p:animMotion>
                                  </p:childTnLst>
                                </p:cTn>
                              </p:par>
                              <p:par>
                                <p:cTn id="20" presetID="22" presetClass="entr" presetSubtype="1" fill="hold" grpId="0" nodeType="withEffect">
                                  <p:stCondLst>
                                    <p:cond delay="1250"/>
                                  </p:stCondLst>
                                  <p:childTnLst>
                                    <p:set>
                                      <p:cBhvr>
                                        <p:cTn id="21" dur="1" fill="hold">
                                          <p:stCondLst>
                                            <p:cond delay="0"/>
                                          </p:stCondLst>
                                        </p:cTn>
                                        <p:tgtEl>
                                          <p:spTgt spid="10"/>
                                        </p:tgtEl>
                                        <p:attrNameLst>
                                          <p:attrName>style.visibility</p:attrName>
                                        </p:attrNameLst>
                                      </p:cBhvr>
                                      <p:to>
                                        <p:strVal val="visible"/>
                                      </p:to>
                                    </p:set>
                                    <p:animEffect transition="in" filter="wipe(up)">
                                      <p:cBhvr>
                                        <p:cTn id="22" dur="750"/>
                                        <p:tgtEl>
                                          <p:spTgt spid="10"/>
                                        </p:tgtEl>
                                      </p:cBhvr>
                                    </p:animEffect>
                                  </p:childTnLst>
                                </p:cTn>
                              </p:par>
                              <p:par>
                                <p:cTn id="23" presetID="42" presetClass="path" presetSubtype="0" accel="49333" decel="50667" fill="hold" grpId="1" nodeType="withEffect">
                                  <p:stCondLst>
                                    <p:cond delay="1250"/>
                                  </p:stCondLst>
                                  <p:childTnLst>
                                    <p:animMotion origin="layout" path="M 1.25E-6 0 L 1.25E-6 0.19699 " pathEditMode="relative" rAng="0" ptsTypes="AA">
                                      <p:cBhvr>
                                        <p:cTn id="24" dur="1000" spd="-100000" fill="hold"/>
                                        <p:tgtEl>
                                          <p:spTgt spid="10"/>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animBg="1"/>
      <p:bldP spid="9" grpId="1" animBg="1"/>
      <p:bldP spid="10" grpId="0" animBg="1"/>
      <p:bldP spid="10" grpId="1" animBg="1"/>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inancial Facts">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B865CBF-AEA8-5BED-EA1B-1856F9341FFF}"/>
              </a:ext>
            </a:extLst>
          </p:cNvPr>
          <p:cNvSpPr>
            <a:spLocks noGrp="1"/>
          </p:cNvSpPr>
          <p:nvPr>
            <p:ph type="pic" sz="quarter" idx="15"/>
          </p:nvPr>
        </p:nvSpPr>
        <p:spPr>
          <a:xfrm>
            <a:off x="1019174" y="1688618"/>
            <a:ext cx="3044825" cy="3937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3C649B6F-D776-0614-7520-FE305E27ED27}"/>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58828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750"/>
                                        <p:tgtEl>
                                          <p:spTgt spid="3"/>
                                        </p:tgtEl>
                                      </p:cBhvr>
                                    </p:animEffect>
                                  </p:childTnLst>
                                </p:cTn>
                              </p:par>
                              <p:par>
                                <p:cTn id="8" presetID="42" presetClass="path" presetSubtype="0" accel="49333" decel="50667" fill="hold" grpId="1" nodeType="withEffect">
                                  <p:stCondLst>
                                    <p:cond delay="250"/>
                                  </p:stCondLst>
                                  <p:childTnLst>
                                    <p:animMotion origin="layout" path="M -3.54167E-6 -3.33333E-6 L -3.54167E-6 0.19699 " pathEditMode="relative" rAng="0" ptsTypes="AA">
                                      <p:cBhvr>
                                        <p:cTn id="9" dur="1000" spd="-100000" fill="hold"/>
                                        <p:tgtEl>
                                          <p:spTgt spid="3"/>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ice 9">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2BE31E1-DEE1-8553-173E-F26F3E9A2B1C}"/>
              </a:ext>
            </a:extLst>
          </p:cNvPr>
          <p:cNvSpPr>
            <a:spLocks noGrp="1"/>
          </p:cNvSpPr>
          <p:nvPr>
            <p:ph type="pic" sz="quarter" idx="14"/>
          </p:nvPr>
        </p:nvSpPr>
        <p:spPr>
          <a:xfrm>
            <a:off x="5547155" y="2087994"/>
            <a:ext cx="5853684" cy="3840861"/>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Picture Placeholder 7">
            <a:extLst>
              <a:ext uri="{FF2B5EF4-FFF2-40B4-BE49-F238E27FC236}">
                <a16:creationId xmlns:a16="http://schemas.microsoft.com/office/drawing/2014/main" id="{F6677AB4-0D9A-A399-7E48-96F4ECA2C104}"/>
              </a:ext>
            </a:extLst>
          </p:cNvPr>
          <p:cNvSpPr>
            <a:spLocks noGrp="1"/>
          </p:cNvSpPr>
          <p:nvPr>
            <p:ph type="pic" sz="quarter" idx="12"/>
          </p:nvPr>
        </p:nvSpPr>
        <p:spPr>
          <a:xfrm>
            <a:off x="10065543" y="2683668"/>
            <a:ext cx="1619251" cy="3495675"/>
          </a:xfrm>
          <a:custGeom>
            <a:avLst/>
            <a:gdLst>
              <a:gd name="connsiteX0" fmla="*/ 376887 w 1780099"/>
              <a:gd name="connsiteY0" fmla="*/ 17 h 3864044"/>
              <a:gd name="connsiteX1" fmla="*/ 407937 w 1780099"/>
              <a:gd name="connsiteY1" fmla="*/ 30567 h 3864044"/>
              <a:gd name="connsiteX2" fmla="*/ 535922 w 1780099"/>
              <a:gd name="connsiteY2" fmla="*/ 147422 h 3864044"/>
              <a:gd name="connsiteX3" fmla="*/ 1241953 w 1780099"/>
              <a:gd name="connsiteY3" fmla="*/ 147422 h 3864044"/>
              <a:gd name="connsiteX4" fmla="*/ 1371051 w 1780099"/>
              <a:gd name="connsiteY4" fmla="*/ 31902 h 3864044"/>
              <a:gd name="connsiteX5" fmla="*/ 1398039 w 1780099"/>
              <a:gd name="connsiteY5" fmla="*/ 407 h 3864044"/>
              <a:gd name="connsiteX6" fmla="*/ 1606042 w 1780099"/>
              <a:gd name="connsiteY6" fmla="*/ 8142 h 3864044"/>
              <a:gd name="connsiteX7" fmla="*/ 1774314 w 1780099"/>
              <a:gd name="connsiteY7" fmla="*/ 191772 h 3864044"/>
              <a:gd name="connsiteX8" fmla="*/ 1779878 w 1780099"/>
              <a:gd name="connsiteY8" fmla="*/ 319367 h 3864044"/>
              <a:gd name="connsiteX9" fmla="*/ 1779878 w 1780099"/>
              <a:gd name="connsiteY9" fmla="*/ 3546808 h 3864044"/>
              <a:gd name="connsiteX10" fmla="*/ 1769305 w 1780099"/>
              <a:gd name="connsiteY10" fmla="*/ 3698887 h 3864044"/>
              <a:gd name="connsiteX11" fmla="*/ 1599253 w 1780099"/>
              <a:gd name="connsiteY11" fmla="*/ 3858200 h 3864044"/>
              <a:gd name="connsiteX12" fmla="*/ 1499536 w 1780099"/>
              <a:gd name="connsiteY12" fmla="*/ 3863765 h 3864044"/>
              <a:gd name="connsiteX13" fmla="*/ 284738 w 1780099"/>
              <a:gd name="connsiteY13" fmla="*/ 3863765 h 3864044"/>
              <a:gd name="connsiteX14" fmla="*/ 220802 w 1780099"/>
              <a:gd name="connsiteY14" fmla="*/ 3862374 h 3864044"/>
              <a:gd name="connsiteX15" fmla="*/ 2226 w 1780099"/>
              <a:gd name="connsiteY15" fmla="*/ 3645356 h 3864044"/>
              <a:gd name="connsiteX16" fmla="*/ 0 w 1780099"/>
              <a:gd name="connsiteY16" fmla="*/ 3537014 h 3864044"/>
              <a:gd name="connsiteX17" fmla="*/ 0 w 1780099"/>
              <a:gd name="connsiteY17" fmla="*/ 1933032 h 3864044"/>
              <a:gd name="connsiteX18" fmla="*/ 389 w 1780099"/>
              <a:gd name="connsiteY18" fmla="*/ 1933199 h 3864044"/>
              <a:gd name="connsiteX19" fmla="*/ 389 w 1780099"/>
              <a:gd name="connsiteY19" fmla="*/ 259715 h 3864044"/>
              <a:gd name="connsiteX20" fmla="*/ 5954 w 1780099"/>
              <a:gd name="connsiteY20" fmla="*/ 184983 h 3864044"/>
              <a:gd name="connsiteX21" fmla="*/ 188138 w 1780099"/>
              <a:gd name="connsiteY21" fmla="*/ 5582 h 3864044"/>
              <a:gd name="connsiteX22" fmla="*/ 376887 w 1780099"/>
              <a:gd name="connsiteY22" fmla="*/ 17 h 3864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0099" h="3864044">
                <a:moveTo>
                  <a:pt x="376887" y="17"/>
                </a:moveTo>
                <a:cubicBezTo>
                  <a:pt x="397754" y="-483"/>
                  <a:pt x="405879" y="10368"/>
                  <a:pt x="407937" y="30567"/>
                </a:cubicBezTo>
                <a:cubicBezTo>
                  <a:pt x="416507" y="114035"/>
                  <a:pt x="452454" y="147422"/>
                  <a:pt x="535922" y="147422"/>
                </a:cubicBezTo>
                <a:cubicBezTo>
                  <a:pt x="771231" y="147905"/>
                  <a:pt x="1006572" y="147905"/>
                  <a:pt x="1241953" y="147422"/>
                </a:cubicBezTo>
                <a:cubicBezTo>
                  <a:pt x="1326423" y="147422"/>
                  <a:pt x="1360701" y="115872"/>
                  <a:pt x="1371051" y="31902"/>
                </a:cubicBezTo>
                <a:cubicBezTo>
                  <a:pt x="1373054" y="15265"/>
                  <a:pt x="1377505" y="-94"/>
                  <a:pt x="1398039" y="407"/>
                </a:cubicBezTo>
                <a:cubicBezTo>
                  <a:pt x="1467428" y="2021"/>
                  <a:pt x="1537598" y="-1095"/>
                  <a:pt x="1606042" y="8142"/>
                </a:cubicBezTo>
                <a:cubicBezTo>
                  <a:pt x="1701752" y="20996"/>
                  <a:pt x="1765577" y="94782"/>
                  <a:pt x="1774314" y="191772"/>
                </a:cubicBezTo>
                <a:cubicBezTo>
                  <a:pt x="1778153" y="234118"/>
                  <a:pt x="1779878" y="276799"/>
                  <a:pt x="1779878" y="319367"/>
                </a:cubicBezTo>
                <a:cubicBezTo>
                  <a:pt x="1780173" y="1395179"/>
                  <a:pt x="1780173" y="2470996"/>
                  <a:pt x="1779878" y="3546808"/>
                </a:cubicBezTo>
                <a:cubicBezTo>
                  <a:pt x="1780601" y="3597707"/>
                  <a:pt x="1777063" y="3648578"/>
                  <a:pt x="1769305" y="3698887"/>
                </a:cubicBezTo>
                <a:cubicBezTo>
                  <a:pt x="1754504" y="3785750"/>
                  <a:pt x="1686728" y="3847183"/>
                  <a:pt x="1599253" y="3858200"/>
                </a:cubicBezTo>
                <a:cubicBezTo>
                  <a:pt x="1566166" y="3862140"/>
                  <a:pt x="1532857" y="3863999"/>
                  <a:pt x="1499536" y="3863765"/>
                </a:cubicBezTo>
                <a:cubicBezTo>
                  <a:pt x="1094620" y="3864138"/>
                  <a:pt x="689688" y="3864138"/>
                  <a:pt x="284738" y="3863765"/>
                </a:cubicBezTo>
                <a:cubicBezTo>
                  <a:pt x="263426" y="3863765"/>
                  <a:pt x="242058" y="3863765"/>
                  <a:pt x="220802" y="3862374"/>
                </a:cubicBezTo>
                <a:cubicBezTo>
                  <a:pt x="85638" y="3855196"/>
                  <a:pt x="10350" y="3780797"/>
                  <a:pt x="2226" y="3645356"/>
                </a:cubicBezTo>
                <a:cubicBezTo>
                  <a:pt x="0" y="3609298"/>
                  <a:pt x="56" y="3573017"/>
                  <a:pt x="0" y="3537014"/>
                </a:cubicBezTo>
                <a:cubicBezTo>
                  <a:pt x="0" y="3002333"/>
                  <a:pt x="0" y="2467674"/>
                  <a:pt x="0" y="1933032"/>
                </a:cubicBezTo>
                <a:lnTo>
                  <a:pt x="389" y="1933199"/>
                </a:lnTo>
                <a:cubicBezTo>
                  <a:pt x="389" y="1375336"/>
                  <a:pt x="389" y="817506"/>
                  <a:pt x="389" y="259715"/>
                </a:cubicBezTo>
                <a:cubicBezTo>
                  <a:pt x="712" y="234714"/>
                  <a:pt x="2571" y="209756"/>
                  <a:pt x="5954" y="184983"/>
                </a:cubicBezTo>
                <a:cubicBezTo>
                  <a:pt x="18029" y="85823"/>
                  <a:pt x="88922" y="14040"/>
                  <a:pt x="188138" y="5582"/>
                </a:cubicBezTo>
                <a:cubicBezTo>
                  <a:pt x="250739" y="17"/>
                  <a:pt x="313952" y="1687"/>
                  <a:pt x="376887" y="17"/>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C9C45092-9FF7-46D4-20A6-83A4015B3729}"/>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4130369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strVal val="2/3*#ppt_w"/>
                                          </p:val>
                                        </p:tav>
                                        <p:tav tm="100000">
                                          <p:val>
                                            <p:strVal val="#ppt_w"/>
                                          </p:val>
                                        </p:tav>
                                      </p:tavLst>
                                    </p:anim>
                                    <p:anim calcmode="lin" valueType="num">
                                      <p:cBhvr>
                                        <p:cTn id="8" dur="250" fill="hold"/>
                                        <p:tgtEl>
                                          <p:spTgt spid="10"/>
                                        </p:tgtEl>
                                        <p:attrNameLst>
                                          <p:attrName>ppt_h</p:attrName>
                                        </p:attrNameLst>
                                      </p:cBhvr>
                                      <p:tavLst>
                                        <p:tav tm="0">
                                          <p:val>
                                            <p:strVal val="2/3*#ppt_h"/>
                                          </p:val>
                                        </p:tav>
                                        <p:tav tm="100000">
                                          <p:val>
                                            <p:strVal val="#ppt_h"/>
                                          </p:val>
                                        </p:tav>
                                      </p:tavLst>
                                    </p:anim>
                                  </p:childTnLst>
                                </p:cTn>
                              </p:par>
                              <p:par>
                                <p:cTn id="9" presetID="42" presetClass="path" presetSubtype="0" accel="49333" decel="50667" fill="hold" grpId="1" nodeType="withEffect">
                                  <p:stCondLst>
                                    <p:cond delay="750"/>
                                  </p:stCondLst>
                                  <p:childTnLst>
                                    <p:animMotion origin="layout" path="M -2.5E-6 -4.44444E-6 L -2.5E-6 0.07246 " pathEditMode="relative" rAng="0" ptsTypes="AA">
                                      <p:cBhvr>
                                        <p:cTn id="10" dur="500" spd="-100000" fill="hold"/>
                                        <p:tgtEl>
                                          <p:spTgt spid="10"/>
                                        </p:tgtEl>
                                        <p:attrNameLst>
                                          <p:attrName>ppt_x</p:attrName>
                                          <p:attrName>ppt_y</p:attrName>
                                        </p:attrNameLst>
                                      </p:cBhvr>
                                      <p:rCtr x="0" y="3611"/>
                                    </p:animMotion>
                                  </p:childTnLst>
                                </p:cTn>
                              </p:par>
                              <p:par>
                                <p:cTn id="11" presetID="23" presetClass="entr" presetSubtype="272" fill="hold" grpId="0" nodeType="withEffect">
                                  <p:stCondLst>
                                    <p:cond delay="1250"/>
                                  </p:stCondLst>
                                  <p:childTnLst>
                                    <p:set>
                                      <p:cBhvr>
                                        <p:cTn id="12" dur="1" fill="hold">
                                          <p:stCondLst>
                                            <p:cond delay="0"/>
                                          </p:stCondLst>
                                        </p:cTn>
                                        <p:tgtEl>
                                          <p:spTgt spid="8"/>
                                        </p:tgtEl>
                                        <p:attrNameLst>
                                          <p:attrName>style.visibility</p:attrName>
                                        </p:attrNameLst>
                                      </p:cBhvr>
                                      <p:to>
                                        <p:strVal val="visible"/>
                                      </p:to>
                                    </p:set>
                                    <p:anim calcmode="lin" valueType="num">
                                      <p:cBhvr>
                                        <p:cTn id="13" dur="250" fill="hold"/>
                                        <p:tgtEl>
                                          <p:spTgt spid="8"/>
                                        </p:tgtEl>
                                        <p:attrNameLst>
                                          <p:attrName>ppt_w</p:attrName>
                                        </p:attrNameLst>
                                      </p:cBhvr>
                                      <p:tavLst>
                                        <p:tav tm="0">
                                          <p:val>
                                            <p:strVal val="2/3*#ppt_w"/>
                                          </p:val>
                                        </p:tav>
                                        <p:tav tm="100000">
                                          <p:val>
                                            <p:strVal val="#ppt_w"/>
                                          </p:val>
                                        </p:tav>
                                      </p:tavLst>
                                    </p:anim>
                                    <p:anim calcmode="lin" valueType="num">
                                      <p:cBhvr>
                                        <p:cTn id="14" dur="250" fill="hold"/>
                                        <p:tgtEl>
                                          <p:spTgt spid="8"/>
                                        </p:tgtEl>
                                        <p:attrNameLst>
                                          <p:attrName>ppt_h</p:attrName>
                                        </p:attrNameLst>
                                      </p:cBhvr>
                                      <p:tavLst>
                                        <p:tav tm="0">
                                          <p:val>
                                            <p:strVal val="2/3*#ppt_h"/>
                                          </p:val>
                                        </p:tav>
                                        <p:tav tm="100000">
                                          <p:val>
                                            <p:strVal val="#ppt_h"/>
                                          </p:val>
                                        </p:tav>
                                      </p:tavLst>
                                    </p:anim>
                                  </p:childTnLst>
                                </p:cTn>
                              </p:par>
                              <p:par>
                                <p:cTn id="15" presetID="42" presetClass="path" presetSubtype="0" accel="49333" decel="50667" fill="hold" grpId="1" nodeType="withEffect">
                                  <p:stCondLst>
                                    <p:cond delay="1250"/>
                                  </p:stCondLst>
                                  <p:childTnLst>
                                    <p:animMotion origin="layout" path="M -2.5E-6 -4.44444E-6 L -2.5E-6 0.07246 " pathEditMode="relative" rAng="0" ptsTypes="AA">
                                      <p:cBhvr>
                                        <p:cTn id="16" dur="500" spd="-100000" fill="hold"/>
                                        <p:tgtEl>
                                          <p:spTgt spid="8"/>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8" grpId="0" animBg="1"/>
      <p:bldP spid="8" grpId="1" animBg="1"/>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ice 10">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F9F8B1-D54B-1379-323D-5B96953D1000}"/>
              </a:ext>
            </a:extLst>
          </p:cNvPr>
          <p:cNvSpPr>
            <a:spLocks noGrp="1"/>
          </p:cNvSpPr>
          <p:nvPr>
            <p:ph type="pic" sz="quarter" idx="12"/>
          </p:nvPr>
        </p:nvSpPr>
        <p:spPr>
          <a:xfrm>
            <a:off x="7099725" y="1995939"/>
            <a:ext cx="6416206" cy="3610745"/>
          </a:xfrm>
          <a:custGeom>
            <a:avLst/>
            <a:gdLst>
              <a:gd name="connsiteX0" fmla="*/ 26223 w 6416206"/>
              <a:gd name="connsiteY0" fmla="*/ 123 h 3610745"/>
              <a:gd name="connsiteX1" fmla="*/ 40561 w 6416206"/>
              <a:gd name="connsiteY1" fmla="*/ 123 h 3610745"/>
              <a:gd name="connsiteX2" fmla="*/ 6377639 w 6416206"/>
              <a:gd name="connsiteY2" fmla="*/ 123 h 3610745"/>
              <a:gd name="connsiteX3" fmla="*/ 6397353 w 6416206"/>
              <a:gd name="connsiteY3" fmla="*/ 356 h 3610745"/>
              <a:gd name="connsiteX4" fmla="*/ 6416029 w 6416206"/>
              <a:gd name="connsiteY4" fmla="*/ 20071 h 3610745"/>
              <a:gd name="connsiteX5" fmla="*/ 6416136 w 6416206"/>
              <a:gd name="connsiteY5" fmla="*/ 34409 h 3610745"/>
              <a:gd name="connsiteX6" fmla="*/ 6416136 w 6416206"/>
              <a:gd name="connsiteY6" fmla="*/ 3576186 h 3610745"/>
              <a:gd name="connsiteX7" fmla="*/ 6381527 w 6416206"/>
              <a:gd name="connsiteY7" fmla="*/ 3610633 h 3610745"/>
              <a:gd name="connsiteX8" fmla="*/ 3209279 w 6416206"/>
              <a:gd name="connsiteY8" fmla="*/ 3610633 h 3610745"/>
              <a:gd name="connsiteX9" fmla="*/ 40794 w 6416206"/>
              <a:gd name="connsiteY9" fmla="*/ 3610633 h 3610745"/>
              <a:gd name="connsiteX10" fmla="*/ 21079 w 6416206"/>
              <a:gd name="connsiteY10" fmla="*/ 3610508 h 3610745"/>
              <a:gd name="connsiteX11" fmla="*/ 128 w 6416206"/>
              <a:gd name="connsiteY11" fmla="*/ 3589000 h 3610745"/>
              <a:gd name="connsiteX12" fmla="*/ 128 w 6416206"/>
              <a:gd name="connsiteY12" fmla="*/ 3576455 h 3610745"/>
              <a:gd name="connsiteX13" fmla="*/ 128 w 6416206"/>
              <a:gd name="connsiteY13" fmla="*/ 34588 h 3610745"/>
              <a:gd name="connsiteX14" fmla="*/ 128 w 6416206"/>
              <a:gd name="connsiteY14" fmla="*/ 25627 h 3610745"/>
              <a:gd name="connsiteX15" fmla="*/ 26223 w 6416206"/>
              <a:gd name="connsiteY15" fmla="*/ 123 h 3610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16206" h="3610745">
                <a:moveTo>
                  <a:pt x="26223" y="123"/>
                </a:moveTo>
                <a:cubicBezTo>
                  <a:pt x="31009" y="123"/>
                  <a:pt x="35794" y="123"/>
                  <a:pt x="40561" y="123"/>
                </a:cubicBezTo>
                <a:lnTo>
                  <a:pt x="6377639" y="123"/>
                </a:lnTo>
                <a:cubicBezTo>
                  <a:pt x="6384198" y="123"/>
                  <a:pt x="6390811" y="-271"/>
                  <a:pt x="6397353" y="356"/>
                </a:cubicBezTo>
                <a:cubicBezTo>
                  <a:pt x="6409773" y="1557"/>
                  <a:pt x="6415276" y="7418"/>
                  <a:pt x="6416029" y="20071"/>
                </a:cubicBezTo>
                <a:cubicBezTo>
                  <a:pt x="6416351" y="24838"/>
                  <a:pt x="6416136" y="29624"/>
                  <a:pt x="6416136" y="34409"/>
                </a:cubicBezTo>
                <a:lnTo>
                  <a:pt x="6416136" y="3576186"/>
                </a:lnTo>
                <a:cubicBezTo>
                  <a:pt x="6416136" y="3608447"/>
                  <a:pt x="6413896" y="3610633"/>
                  <a:pt x="6381527" y="3610633"/>
                </a:cubicBezTo>
                <a:lnTo>
                  <a:pt x="3209279" y="3610633"/>
                </a:lnTo>
                <a:lnTo>
                  <a:pt x="40794" y="3610633"/>
                </a:lnTo>
                <a:cubicBezTo>
                  <a:pt x="34217" y="3610633"/>
                  <a:pt x="27621" y="3610956"/>
                  <a:pt x="21079" y="3610508"/>
                </a:cubicBezTo>
                <a:cubicBezTo>
                  <a:pt x="6920" y="3609558"/>
                  <a:pt x="1078" y="3603446"/>
                  <a:pt x="128" y="3589000"/>
                </a:cubicBezTo>
                <a:cubicBezTo>
                  <a:pt x="-159" y="3584842"/>
                  <a:pt x="128" y="3580649"/>
                  <a:pt x="128" y="3576455"/>
                </a:cubicBezTo>
                <a:lnTo>
                  <a:pt x="128" y="34588"/>
                </a:lnTo>
                <a:cubicBezTo>
                  <a:pt x="128" y="31613"/>
                  <a:pt x="128" y="28620"/>
                  <a:pt x="128" y="25627"/>
                </a:cubicBezTo>
                <a:cubicBezTo>
                  <a:pt x="593" y="6145"/>
                  <a:pt x="6347" y="535"/>
                  <a:pt x="26223" y="123"/>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C3B4CCF8-EDC4-99FD-AE67-97524DA4D532}"/>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82076312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73333">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14:bounceEnd="73333">
                                          <p:cBhvr additive="base">
                                            <p:cTn id="7" dur="1500" fill="hold"/>
                                            <p:tgtEl>
                                              <p:spTgt spid="3"/>
                                            </p:tgtEl>
                                            <p:attrNameLst>
                                              <p:attrName>ppt_x</p:attrName>
                                            </p:attrNameLst>
                                          </p:cBhvr>
                                          <p:tavLst>
                                            <p:tav tm="0">
                                              <p:val>
                                                <p:strVal val="1+#ppt_w/2"/>
                                              </p:val>
                                            </p:tav>
                                            <p:tav tm="100000">
                                              <p:val>
                                                <p:strVal val="#ppt_x"/>
                                              </p:val>
                                            </p:tav>
                                          </p:tavLst>
                                        </p:anim>
                                        <p:anim calcmode="lin" valueType="num" p14:bounceEnd="73333">
                                          <p:cBhvr additive="base">
                                            <p:cTn id="8"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1+#ppt_w/2"/>
                                              </p:val>
                                            </p:tav>
                                            <p:tav tm="100000">
                                              <p:val>
                                                <p:strVal val="#ppt_x"/>
                                              </p:val>
                                            </p:tav>
                                          </p:tavLst>
                                        </p:anim>
                                        <p:anim calcmode="lin" valueType="num">
                                          <p:cBhvr additive="base">
                                            <p:cTn id="8"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ice 1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35D746BB-FBB2-F1F7-CA60-E494975290C4}"/>
              </a:ext>
            </a:extLst>
          </p:cNvPr>
          <p:cNvSpPr>
            <a:spLocks noGrp="1"/>
          </p:cNvSpPr>
          <p:nvPr>
            <p:ph type="pic" sz="quarter" idx="12"/>
          </p:nvPr>
        </p:nvSpPr>
        <p:spPr>
          <a:xfrm>
            <a:off x="3364254" y="1909349"/>
            <a:ext cx="5494754" cy="3829929"/>
          </a:xfrm>
          <a:custGeom>
            <a:avLst/>
            <a:gdLst>
              <a:gd name="connsiteX0" fmla="*/ 4958712 w 5494754"/>
              <a:gd name="connsiteY0" fmla="*/ 0 h 3829929"/>
              <a:gd name="connsiteX1" fmla="*/ 5415131 w 5494754"/>
              <a:gd name="connsiteY1" fmla="*/ 248 h 3829929"/>
              <a:gd name="connsiteX2" fmla="*/ 5446636 w 5494754"/>
              <a:gd name="connsiteY2" fmla="*/ 3619 h 3829929"/>
              <a:gd name="connsiteX3" fmla="*/ 5494292 w 5494754"/>
              <a:gd name="connsiteY3" fmla="*/ 65962 h 3829929"/>
              <a:gd name="connsiteX4" fmla="*/ 5494488 w 5494754"/>
              <a:gd name="connsiteY4" fmla="*/ 89020 h 3829929"/>
              <a:gd name="connsiteX5" fmla="*/ 5494488 w 5494754"/>
              <a:gd name="connsiteY5" fmla="*/ 1577805 h 3829929"/>
              <a:gd name="connsiteX6" fmla="*/ 5494754 w 5494754"/>
              <a:gd name="connsiteY6" fmla="*/ 2786548 h 3829929"/>
              <a:gd name="connsiteX7" fmla="*/ 5494418 w 5494754"/>
              <a:gd name="connsiteY7" fmla="*/ 3747158 h 3829929"/>
              <a:gd name="connsiteX8" fmla="*/ 5492640 w 5494754"/>
              <a:gd name="connsiteY8" fmla="*/ 3775341 h 3829929"/>
              <a:gd name="connsiteX9" fmla="*/ 5421368 w 5494754"/>
              <a:gd name="connsiteY9" fmla="*/ 3829863 h 3829929"/>
              <a:gd name="connsiteX10" fmla="*/ 4904568 w 5494754"/>
              <a:gd name="connsiteY10" fmla="*/ 3829863 h 3829929"/>
              <a:gd name="connsiteX11" fmla="*/ 2746658 w 5494754"/>
              <a:gd name="connsiteY11" fmla="*/ 3829863 h 3829929"/>
              <a:gd name="connsiteX12" fmla="*/ 2746658 w 5494754"/>
              <a:gd name="connsiteY12" fmla="*/ 3829845 h 3829929"/>
              <a:gd name="connsiteX13" fmla="*/ 82769 w 5494754"/>
              <a:gd name="connsiteY13" fmla="*/ 3829845 h 3829929"/>
              <a:gd name="connsiteX14" fmla="*/ 54570 w 5494754"/>
              <a:gd name="connsiteY14" fmla="*/ 3828071 h 3829929"/>
              <a:gd name="connsiteX15" fmla="*/ 2541 w 5494754"/>
              <a:gd name="connsiteY15" fmla="*/ 3773479 h 3829929"/>
              <a:gd name="connsiteX16" fmla="*/ 427 w 5494754"/>
              <a:gd name="connsiteY16" fmla="*/ 3741766 h 3829929"/>
              <a:gd name="connsiteX17" fmla="*/ 427 w 5494754"/>
              <a:gd name="connsiteY17" fmla="*/ 2256527 h 3829929"/>
              <a:gd name="connsiteX18" fmla="*/ 0 w 5494754"/>
              <a:gd name="connsiteY18" fmla="*/ 1044255 h 3829929"/>
              <a:gd name="connsiteX19" fmla="*/ 533 w 5494754"/>
              <a:gd name="connsiteY19" fmla="*/ 85402 h 3829929"/>
              <a:gd name="connsiteX20" fmla="*/ 2737 w 5494754"/>
              <a:gd name="connsiteY20" fmla="*/ 55462 h 3829929"/>
              <a:gd name="connsiteX21" fmla="*/ 67807 w 5494754"/>
              <a:gd name="connsiteY21" fmla="*/ 231 h 3829929"/>
              <a:gd name="connsiteX22" fmla="*/ 85577 w 5494754"/>
              <a:gd name="connsiteY22" fmla="*/ 106 h 3829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94754" h="3829929">
                <a:moveTo>
                  <a:pt x="4958712" y="0"/>
                </a:moveTo>
                <a:cubicBezTo>
                  <a:pt x="5110851" y="0"/>
                  <a:pt x="5262991" y="84"/>
                  <a:pt x="5415131" y="248"/>
                </a:cubicBezTo>
                <a:cubicBezTo>
                  <a:pt x="5425668" y="248"/>
                  <a:pt x="5436720" y="567"/>
                  <a:pt x="5446636" y="3619"/>
                </a:cubicBezTo>
                <a:cubicBezTo>
                  <a:pt x="5473556" y="11901"/>
                  <a:pt x="5492694" y="37832"/>
                  <a:pt x="5494292" y="65962"/>
                </a:cubicBezTo>
                <a:cubicBezTo>
                  <a:pt x="5494737" y="73624"/>
                  <a:pt x="5494488" y="81322"/>
                  <a:pt x="5494488" y="89020"/>
                </a:cubicBezTo>
                <a:cubicBezTo>
                  <a:pt x="5494488" y="585264"/>
                  <a:pt x="5494488" y="1081525"/>
                  <a:pt x="5494488" y="1577805"/>
                </a:cubicBezTo>
                <a:cubicBezTo>
                  <a:pt x="5494488" y="1980708"/>
                  <a:pt x="5494578" y="2383622"/>
                  <a:pt x="5494754" y="2786548"/>
                </a:cubicBezTo>
                <a:cubicBezTo>
                  <a:pt x="5494754" y="3106745"/>
                  <a:pt x="5494648" y="3426960"/>
                  <a:pt x="5494418" y="3747158"/>
                </a:cubicBezTo>
                <a:cubicBezTo>
                  <a:pt x="5494418" y="3756576"/>
                  <a:pt x="5494612" y="3766259"/>
                  <a:pt x="5492640" y="3775341"/>
                </a:cubicBezTo>
                <a:cubicBezTo>
                  <a:pt x="5485124" y="3808756"/>
                  <a:pt x="5457244" y="3829845"/>
                  <a:pt x="5421368" y="3829863"/>
                </a:cubicBezTo>
                <a:cubicBezTo>
                  <a:pt x="5249096" y="3829934"/>
                  <a:pt x="5076840" y="3829934"/>
                  <a:pt x="4904568" y="3829863"/>
                </a:cubicBezTo>
                <a:lnTo>
                  <a:pt x="2746658" y="3829863"/>
                </a:lnTo>
                <a:lnTo>
                  <a:pt x="2746658" y="3829845"/>
                </a:lnTo>
                <a:cubicBezTo>
                  <a:pt x="1858695" y="3829845"/>
                  <a:pt x="970732" y="3829845"/>
                  <a:pt x="82769" y="3829845"/>
                </a:cubicBezTo>
                <a:cubicBezTo>
                  <a:pt x="73352" y="3829845"/>
                  <a:pt x="63472" y="3830519"/>
                  <a:pt x="54570" y="3828071"/>
                </a:cubicBezTo>
                <a:cubicBezTo>
                  <a:pt x="26530" y="3820462"/>
                  <a:pt x="8369" y="3802140"/>
                  <a:pt x="2541" y="3773479"/>
                </a:cubicBezTo>
                <a:cubicBezTo>
                  <a:pt x="409" y="3763191"/>
                  <a:pt x="444" y="3752354"/>
                  <a:pt x="427" y="3741766"/>
                </a:cubicBezTo>
                <a:cubicBezTo>
                  <a:pt x="338" y="3246686"/>
                  <a:pt x="338" y="2751613"/>
                  <a:pt x="427" y="2256527"/>
                </a:cubicBezTo>
                <a:cubicBezTo>
                  <a:pt x="355" y="1852442"/>
                  <a:pt x="213" y="1448351"/>
                  <a:pt x="0" y="1044255"/>
                </a:cubicBezTo>
                <a:cubicBezTo>
                  <a:pt x="0" y="724630"/>
                  <a:pt x="178" y="405014"/>
                  <a:pt x="533" y="85402"/>
                </a:cubicBezTo>
                <a:cubicBezTo>
                  <a:pt x="302" y="75375"/>
                  <a:pt x="1048" y="65349"/>
                  <a:pt x="2737" y="55462"/>
                </a:cubicBezTo>
                <a:cubicBezTo>
                  <a:pt x="8920" y="24189"/>
                  <a:pt x="35894" y="1300"/>
                  <a:pt x="67807" y="231"/>
                </a:cubicBezTo>
                <a:cubicBezTo>
                  <a:pt x="73707" y="-18"/>
                  <a:pt x="79641" y="106"/>
                  <a:pt x="85577" y="106"/>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FBD38B43-94BF-105A-2FBE-7AA5F3D27E6D}"/>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84820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withEffect">
                                  <p:stCondLst>
                                    <p:cond delay="50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2/3*#ppt_w"/>
                                          </p:val>
                                        </p:tav>
                                        <p:tav tm="100000">
                                          <p:val>
                                            <p:strVal val="#ppt_w"/>
                                          </p:val>
                                        </p:tav>
                                      </p:tavLst>
                                    </p:anim>
                                    <p:anim calcmode="lin" valueType="num">
                                      <p:cBhvr>
                                        <p:cTn id="8" dur="500" fill="hold"/>
                                        <p:tgtEl>
                                          <p:spTgt spid="9"/>
                                        </p:tgtEl>
                                        <p:attrNameLst>
                                          <p:attrName>ppt_h</p:attrName>
                                        </p:attrNameLst>
                                      </p:cBhvr>
                                      <p:tavLst>
                                        <p:tav tm="0">
                                          <p:val>
                                            <p:strVal val="2/3*#ppt_h"/>
                                          </p:val>
                                        </p:tav>
                                        <p:tav tm="100000">
                                          <p:val>
                                            <p:strVal val="#ppt_h"/>
                                          </p:val>
                                        </p:tav>
                                      </p:tavLst>
                                    </p:anim>
                                  </p:childTnLst>
                                </p:cTn>
                              </p:par>
                              <p:par>
                                <p:cTn id="9" presetID="42" presetClass="path" presetSubtype="0" accel="49333" decel="50667" fill="hold" grpId="1" nodeType="withEffect">
                                  <p:stCondLst>
                                    <p:cond delay="500"/>
                                  </p:stCondLst>
                                  <p:childTnLst>
                                    <p:animMotion origin="layout" path="M -1.875E-6 1.11111E-6 L -1.875E-6 0.07245 " pathEditMode="relative" rAng="0" ptsTypes="AA">
                                      <p:cBhvr>
                                        <p:cTn id="10" dur="750" spd="-100000" fill="hold"/>
                                        <p:tgtEl>
                                          <p:spTgt spid="9"/>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vice 12">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DBBEBD8-4E89-7B3C-04FE-B41DCF117DAD}"/>
              </a:ext>
            </a:extLst>
          </p:cNvPr>
          <p:cNvSpPr>
            <a:spLocks noGrp="1"/>
          </p:cNvSpPr>
          <p:nvPr>
            <p:ph type="pic" sz="quarter" idx="12"/>
          </p:nvPr>
        </p:nvSpPr>
        <p:spPr>
          <a:xfrm>
            <a:off x="7390473" y="1312564"/>
            <a:ext cx="3168932" cy="4546778"/>
          </a:xfrm>
          <a:custGeom>
            <a:avLst/>
            <a:gdLst>
              <a:gd name="connsiteX0" fmla="*/ 77824 w 3485535"/>
              <a:gd name="connsiteY0" fmla="*/ 52 h 5001039"/>
              <a:gd name="connsiteX1" fmla="*/ 3412268 w 3485535"/>
              <a:gd name="connsiteY1" fmla="*/ 52 h 5001039"/>
              <a:gd name="connsiteX2" fmla="*/ 3485428 w 3485535"/>
              <a:gd name="connsiteY2" fmla="*/ 73731 h 5001039"/>
              <a:gd name="connsiteX3" fmla="*/ 3485428 w 3485535"/>
              <a:gd name="connsiteY3" fmla="*/ 310206 h 5001039"/>
              <a:gd name="connsiteX4" fmla="*/ 3485428 w 3485535"/>
              <a:gd name="connsiteY4" fmla="*/ 4918973 h 5001039"/>
              <a:gd name="connsiteX5" fmla="*/ 3482941 w 3485535"/>
              <a:gd name="connsiteY5" fmla="*/ 4951581 h 5001039"/>
              <a:gd name="connsiteX6" fmla="*/ 3430817 w 3485535"/>
              <a:gd name="connsiteY6" fmla="*/ 4999940 h 5001039"/>
              <a:gd name="connsiteX7" fmla="*/ 3406638 w 3485535"/>
              <a:gd name="connsiteY7" fmla="*/ 5001011 h 5001039"/>
              <a:gd name="connsiteX8" fmla="*/ 80794 w 3485535"/>
              <a:gd name="connsiteY8" fmla="*/ 5001011 h 5001039"/>
              <a:gd name="connsiteX9" fmla="*/ 65250 w 3485535"/>
              <a:gd name="connsiteY9" fmla="*/ 5001011 h 5001039"/>
              <a:gd name="connsiteX10" fmla="*/ 276 w 3485535"/>
              <a:gd name="connsiteY10" fmla="*/ 4935174 h 5001039"/>
              <a:gd name="connsiteX11" fmla="*/ 276 w 3485535"/>
              <a:gd name="connsiteY11" fmla="*/ 4869544 h 5001039"/>
              <a:gd name="connsiteX12" fmla="*/ 173 w 3485535"/>
              <a:gd name="connsiteY12" fmla="*/ 2499374 h 5001039"/>
              <a:gd name="connsiteX13" fmla="*/ 173 w 3485535"/>
              <a:gd name="connsiteY13" fmla="*/ 79327 h 5001039"/>
              <a:gd name="connsiteX14" fmla="*/ 2246 w 3485535"/>
              <a:gd name="connsiteY14" fmla="*/ 50173 h 5001039"/>
              <a:gd name="connsiteX15" fmla="*/ 53644 w 3485535"/>
              <a:gd name="connsiteY15" fmla="*/ 1227 h 5001039"/>
              <a:gd name="connsiteX16" fmla="*/ 77824 w 3485535"/>
              <a:gd name="connsiteY16" fmla="*/ 52 h 5001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85535" h="5001039">
                <a:moveTo>
                  <a:pt x="77824" y="52"/>
                </a:moveTo>
                <a:lnTo>
                  <a:pt x="3412268" y="52"/>
                </a:lnTo>
                <a:cubicBezTo>
                  <a:pt x="3460627" y="295"/>
                  <a:pt x="3485325" y="24888"/>
                  <a:pt x="3485428" y="73731"/>
                </a:cubicBezTo>
                <a:cubicBezTo>
                  <a:pt x="3485669" y="152556"/>
                  <a:pt x="3485428" y="231381"/>
                  <a:pt x="3485428" y="310206"/>
                </a:cubicBezTo>
                <a:cubicBezTo>
                  <a:pt x="3485428" y="1846472"/>
                  <a:pt x="3485428" y="3382728"/>
                  <a:pt x="3485428" y="4918973"/>
                </a:cubicBezTo>
                <a:cubicBezTo>
                  <a:pt x="3485604" y="4929889"/>
                  <a:pt x="3484772" y="4940804"/>
                  <a:pt x="3482941" y="4951581"/>
                </a:cubicBezTo>
                <a:cubicBezTo>
                  <a:pt x="3477857" y="4977280"/>
                  <a:pt x="3456824" y="4996797"/>
                  <a:pt x="3430817" y="4999940"/>
                </a:cubicBezTo>
                <a:cubicBezTo>
                  <a:pt x="3422786" y="5000770"/>
                  <a:pt x="3414710" y="5001150"/>
                  <a:pt x="3406638" y="5001011"/>
                </a:cubicBezTo>
                <a:cubicBezTo>
                  <a:pt x="2298022" y="5001011"/>
                  <a:pt x="1189409" y="5001011"/>
                  <a:pt x="80794" y="5001011"/>
                </a:cubicBezTo>
                <a:cubicBezTo>
                  <a:pt x="75612" y="5001011"/>
                  <a:pt x="70431" y="5001011"/>
                  <a:pt x="65250" y="5001011"/>
                </a:cubicBezTo>
                <a:cubicBezTo>
                  <a:pt x="25595" y="4999076"/>
                  <a:pt x="1451" y="4974897"/>
                  <a:pt x="276" y="4935174"/>
                </a:cubicBezTo>
                <a:cubicBezTo>
                  <a:pt x="-345" y="4913309"/>
                  <a:pt x="276" y="4891444"/>
                  <a:pt x="276" y="4869544"/>
                </a:cubicBezTo>
                <a:lnTo>
                  <a:pt x="173" y="2499374"/>
                </a:lnTo>
                <a:cubicBezTo>
                  <a:pt x="173" y="1692680"/>
                  <a:pt x="173" y="885997"/>
                  <a:pt x="173" y="79327"/>
                </a:cubicBezTo>
                <a:cubicBezTo>
                  <a:pt x="-57" y="69565"/>
                  <a:pt x="637" y="59803"/>
                  <a:pt x="2246" y="50173"/>
                </a:cubicBezTo>
                <a:cubicBezTo>
                  <a:pt x="6785" y="24350"/>
                  <a:pt x="27628" y="4498"/>
                  <a:pt x="53644" y="1227"/>
                </a:cubicBezTo>
                <a:cubicBezTo>
                  <a:pt x="61664" y="243"/>
                  <a:pt x="69746" y="-151"/>
                  <a:pt x="77824" y="52"/>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1242B78A-11DA-7D69-6C60-055CA4E6E676}"/>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73724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2/3*#ppt_w"/>
                                          </p:val>
                                        </p:tav>
                                        <p:tav tm="100000">
                                          <p:val>
                                            <p:strVal val="#ppt_w"/>
                                          </p:val>
                                        </p:tav>
                                      </p:tavLst>
                                    </p:anim>
                                    <p:anim calcmode="lin" valueType="num">
                                      <p:cBhvr>
                                        <p:cTn id="8" dur="500" fill="hold"/>
                                        <p:tgtEl>
                                          <p:spTgt spid="8"/>
                                        </p:tgtEl>
                                        <p:attrNameLst>
                                          <p:attrName>ppt_h</p:attrName>
                                        </p:attrNameLst>
                                      </p:cBhvr>
                                      <p:tavLst>
                                        <p:tav tm="0">
                                          <p:val>
                                            <p:strVal val="2/3*#ppt_h"/>
                                          </p:val>
                                        </p:tav>
                                        <p:tav tm="100000">
                                          <p:val>
                                            <p:strVal val="#ppt_h"/>
                                          </p:val>
                                        </p:tav>
                                      </p:tavLst>
                                    </p:anim>
                                  </p:childTnLst>
                                </p:cTn>
                              </p:par>
                              <p:par>
                                <p:cTn id="9" presetID="42" presetClass="path" presetSubtype="0" accel="49333" decel="50667" fill="hold" grpId="1" nodeType="withEffect">
                                  <p:stCondLst>
                                    <p:cond delay="500"/>
                                  </p:stCondLst>
                                  <p:childTnLst>
                                    <p:animMotion origin="layout" path="M -2.5E-6 -4.44444E-6 L -2.5E-6 0.07246 " pathEditMode="relative" rAng="0" ptsTypes="AA">
                                      <p:cBhvr>
                                        <p:cTn id="10" dur="750" spd="-100000" fill="hold"/>
                                        <p:tgtEl>
                                          <p:spTgt spid="8"/>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Main Page 2">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9F2B2F1A-8B93-DE8D-A0DA-98B7C2CC8140}"/>
              </a:ext>
            </a:extLst>
          </p:cNvPr>
          <p:cNvSpPr>
            <a:spLocks noGrp="1"/>
          </p:cNvSpPr>
          <p:nvPr>
            <p:ph type="pic" sz="quarter" idx="15"/>
          </p:nvPr>
        </p:nvSpPr>
        <p:spPr>
          <a:xfrm>
            <a:off x="6593840" y="1740667"/>
            <a:ext cx="4791860" cy="3975347"/>
          </a:xfrm>
          <a:prstGeom prst="rect">
            <a:avLst/>
          </a:prstGeom>
          <a:no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5" name="Picture Placeholder 4">
            <a:extLst>
              <a:ext uri="{FF2B5EF4-FFF2-40B4-BE49-F238E27FC236}">
                <a16:creationId xmlns:a16="http://schemas.microsoft.com/office/drawing/2014/main" id="{12CECCA0-D00D-E04D-E486-7FB07DB25D35}"/>
              </a:ext>
            </a:extLst>
          </p:cNvPr>
          <p:cNvSpPr>
            <a:spLocks noGrp="1"/>
          </p:cNvSpPr>
          <p:nvPr>
            <p:ph type="pic" sz="quarter" idx="16"/>
          </p:nvPr>
        </p:nvSpPr>
        <p:spPr>
          <a:xfrm>
            <a:off x="5168900" y="447779"/>
            <a:ext cx="1854200" cy="1122109"/>
          </a:xfrm>
        </p:spPr>
        <p:txBody>
          <a:bodyPr anchor="ctr"/>
          <a:lstStyle>
            <a:lvl1pPr algn="ctr">
              <a:defRPr sz="1400"/>
            </a:lvl1pPr>
          </a:lstStyle>
          <a:p>
            <a:endParaRPr lang="en-US"/>
          </a:p>
        </p:txBody>
      </p:sp>
      <p:pic>
        <p:nvPicPr>
          <p:cNvPr id="4" name="Picture 3">
            <a:extLst>
              <a:ext uri="{FF2B5EF4-FFF2-40B4-BE49-F238E27FC236}">
                <a16:creationId xmlns:a16="http://schemas.microsoft.com/office/drawing/2014/main" id="{7861D413-452F-BDA3-35CD-2D7C10E532E4}"/>
              </a:ext>
            </a:extLst>
          </p:cNvPr>
          <p:cNvPicPr>
            <a:picLocks noChangeAspect="1"/>
          </p:cNvPicPr>
          <p:nvPr userDrawn="1"/>
        </p:nvPicPr>
        <p:blipFill>
          <a:blip r:embed="rId2"/>
          <a:stretch>
            <a:fillRect/>
          </a:stretch>
        </p:blipFill>
        <p:spPr>
          <a:xfrm>
            <a:off x="0" y="0"/>
            <a:ext cx="12192000" cy="277000"/>
          </a:xfrm>
          <a:prstGeom prst="rect">
            <a:avLst/>
          </a:prstGeom>
        </p:spPr>
      </p:pic>
    </p:spTree>
    <p:extLst>
      <p:ext uri="{BB962C8B-B14F-4D97-AF65-F5344CB8AC3E}">
        <p14:creationId xmlns:p14="http://schemas.microsoft.com/office/powerpoint/2010/main" val="1385548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6" presetClass="emph" presetSubtype="0" accel="50000" decel="50000" autoRev="1" fill="hold" grpId="1" nodeType="withEffect">
                                  <p:stCondLst>
                                    <p:cond delay="0"/>
                                  </p:stCondLst>
                                  <p:childTnLst>
                                    <p:animScale>
                                      <p:cBhvr>
                                        <p:cTn id="9" dur="500"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vice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2D059F25-F79D-1A91-C094-F20B6E7BBC6C}"/>
              </a:ext>
            </a:extLst>
          </p:cNvPr>
          <p:cNvSpPr>
            <a:spLocks noGrp="1"/>
          </p:cNvSpPr>
          <p:nvPr>
            <p:ph type="pic" sz="quarter" idx="12"/>
          </p:nvPr>
        </p:nvSpPr>
        <p:spPr>
          <a:xfrm>
            <a:off x="6176488" y="2737033"/>
            <a:ext cx="4985512" cy="3120801"/>
          </a:xfrm>
          <a:custGeom>
            <a:avLst/>
            <a:gdLst>
              <a:gd name="connsiteX0" fmla="*/ 0 w 4985512"/>
              <a:gd name="connsiteY0" fmla="*/ 0 h 3120801"/>
              <a:gd name="connsiteX1" fmla="*/ 4985512 w 4985512"/>
              <a:gd name="connsiteY1" fmla="*/ 0 h 3120801"/>
              <a:gd name="connsiteX2" fmla="*/ 4985512 w 4985512"/>
              <a:gd name="connsiteY2" fmla="*/ 3120801 h 3120801"/>
              <a:gd name="connsiteX3" fmla="*/ 0 w 4985512"/>
              <a:gd name="connsiteY3" fmla="*/ 3120801 h 3120801"/>
            </a:gdLst>
            <a:ahLst/>
            <a:cxnLst>
              <a:cxn ang="0">
                <a:pos x="connsiteX0" y="connsiteY0"/>
              </a:cxn>
              <a:cxn ang="0">
                <a:pos x="connsiteX1" y="connsiteY1"/>
              </a:cxn>
              <a:cxn ang="0">
                <a:pos x="connsiteX2" y="connsiteY2"/>
              </a:cxn>
              <a:cxn ang="0">
                <a:pos x="connsiteX3" y="connsiteY3"/>
              </a:cxn>
            </a:cxnLst>
            <a:rect l="l" t="t" r="r" b="b"/>
            <a:pathLst>
              <a:path w="4985512" h="3120801">
                <a:moveTo>
                  <a:pt x="0" y="0"/>
                </a:moveTo>
                <a:lnTo>
                  <a:pt x="4985512" y="0"/>
                </a:lnTo>
                <a:lnTo>
                  <a:pt x="4985512" y="3120801"/>
                </a:lnTo>
                <a:lnTo>
                  <a:pt x="0" y="3120801"/>
                </a:ln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240DCC38-F8AF-B2B6-54C8-45B9A32A03A2}"/>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251388811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73333">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14:bounceEnd="73333">
                                          <p:cBhvr additive="base">
                                            <p:cTn id="7" dur="1500" fill="hold"/>
                                            <p:tgtEl>
                                              <p:spTgt spid="11"/>
                                            </p:tgtEl>
                                            <p:attrNameLst>
                                              <p:attrName>ppt_x</p:attrName>
                                            </p:attrNameLst>
                                          </p:cBhvr>
                                          <p:tavLst>
                                            <p:tav tm="0">
                                              <p:val>
                                                <p:strVal val="1+#ppt_w/2"/>
                                              </p:val>
                                            </p:tav>
                                            <p:tav tm="100000">
                                              <p:val>
                                                <p:strVal val="#ppt_x"/>
                                              </p:val>
                                            </p:tav>
                                          </p:tavLst>
                                        </p:anim>
                                        <p:anim calcmode="lin" valueType="num" p14:bounceEnd="73333">
                                          <p:cBhvr additive="base">
                                            <p:cTn id="8" dur="1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1+#ppt_w/2"/>
                                              </p:val>
                                            </p:tav>
                                            <p:tav tm="100000">
                                              <p:val>
                                                <p:strVal val="#ppt_x"/>
                                              </p:val>
                                            </p:tav>
                                          </p:tavLst>
                                        </p:anim>
                                        <p:anim calcmode="lin" valueType="num">
                                          <p:cBhvr additive="base">
                                            <p:cTn id="8" dur="1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evice 14">
    <p:spTree>
      <p:nvGrpSpPr>
        <p:cNvPr id="1" name=""/>
        <p:cNvGrpSpPr/>
        <p:nvPr/>
      </p:nvGrpSpPr>
      <p:grpSpPr>
        <a:xfrm>
          <a:off x="0" y="0"/>
          <a:ext cx="0" cy="0"/>
          <a:chOff x="0" y="0"/>
          <a:chExt cx="0" cy="0"/>
        </a:xfrm>
      </p:grpSpPr>
      <p:sp>
        <p:nvSpPr>
          <p:cNvPr id="8" name="Picture Placeholder 9">
            <a:extLst>
              <a:ext uri="{FF2B5EF4-FFF2-40B4-BE49-F238E27FC236}">
                <a16:creationId xmlns:a16="http://schemas.microsoft.com/office/drawing/2014/main" id="{D4021612-5750-3BE2-99AA-9E660AAFB63E}"/>
              </a:ext>
            </a:extLst>
          </p:cNvPr>
          <p:cNvSpPr>
            <a:spLocks noGrp="1"/>
          </p:cNvSpPr>
          <p:nvPr>
            <p:ph type="pic" sz="quarter" idx="15"/>
          </p:nvPr>
        </p:nvSpPr>
        <p:spPr>
          <a:xfrm>
            <a:off x="1933578" y="3595523"/>
            <a:ext cx="3271838" cy="2124241"/>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9" name="Picture Placeholder 9">
            <a:extLst>
              <a:ext uri="{FF2B5EF4-FFF2-40B4-BE49-F238E27FC236}">
                <a16:creationId xmlns:a16="http://schemas.microsoft.com/office/drawing/2014/main" id="{2E333B5B-43F1-BD89-6A9B-512754277C0E}"/>
              </a:ext>
            </a:extLst>
          </p:cNvPr>
          <p:cNvSpPr>
            <a:spLocks noGrp="1"/>
          </p:cNvSpPr>
          <p:nvPr>
            <p:ph type="pic" sz="quarter" idx="16"/>
          </p:nvPr>
        </p:nvSpPr>
        <p:spPr>
          <a:xfrm>
            <a:off x="6992097" y="3595523"/>
            <a:ext cx="3271838" cy="2124241"/>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Picture Placeholder 9">
            <a:extLst>
              <a:ext uri="{FF2B5EF4-FFF2-40B4-BE49-F238E27FC236}">
                <a16:creationId xmlns:a16="http://schemas.microsoft.com/office/drawing/2014/main" id="{A9702770-48D3-2099-8F11-EEE7B234D7D2}"/>
              </a:ext>
            </a:extLst>
          </p:cNvPr>
          <p:cNvSpPr>
            <a:spLocks noGrp="1"/>
          </p:cNvSpPr>
          <p:nvPr>
            <p:ph type="pic" sz="quarter" idx="14"/>
          </p:nvPr>
        </p:nvSpPr>
        <p:spPr>
          <a:xfrm>
            <a:off x="3808397" y="3001965"/>
            <a:ext cx="4575206" cy="2986787"/>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3" name="Title 5">
            <a:extLst>
              <a:ext uri="{FF2B5EF4-FFF2-40B4-BE49-F238E27FC236}">
                <a16:creationId xmlns:a16="http://schemas.microsoft.com/office/drawing/2014/main" id="{3EFDF137-4BAB-A200-E255-D924BA6D19DC}"/>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1843341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2/3*#ppt_w"/>
                                          </p:val>
                                        </p:tav>
                                        <p:tav tm="100000">
                                          <p:val>
                                            <p:strVal val="#ppt_w"/>
                                          </p:val>
                                        </p:tav>
                                      </p:tavLst>
                                    </p:anim>
                                    <p:anim calcmode="lin" valueType="num">
                                      <p:cBhvr>
                                        <p:cTn id="8" dur="500" fill="hold"/>
                                        <p:tgtEl>
                                          <p:spTgt spid="5"/>
                                        </p:tgtEl>
                                        <p:attrNameLst>
                                          <p:attrName>ppt_h</p:attrName>
                                        </p:attrNameLst>
                                      </p:cBhvr>
                                      <p:tavLst>
                                        <p:tav tm="0">
                                          <p:val>
                                            <p:strVal val="2/3*#ppt_h"/>
                                          </p:val>
                                        </p:tav>
                                        <p:tav tm="100000">
                                          <p:val>
                                            <p:strVal val="#ppt_h"/>
                                          </p:val>
                                        </p:tav>
                                      </p:tavLst>
                                    </p:anim>
                                  </p:childTnLst>
                                </p:cTn>
                              </p:par>
                              <p:par>
                                <p:cTn id="9" presetID="42" presetClass="path" presetSubtype="0" accel="49333" decel="50667" fill="hold" grpId="1" nodeType="withEffect">
                                  <p:stCondLst>
                                    <p:cond delay="500"/>
                                  </p:stCondLst>
                                  <p:childTnLst>
                                    <p:animMotion origin="layout" path="M -2.5E-6 -4.44444E-6 L -2.5E-6 0.07246 " pathEditMode="relative" rAng="0" ptsTypes="AA">
                                      <p:cBhvr>
                                        <p:cTn id="10" dur="750" spd="-100000" fill="hold"/>
                                        <p:tgtEl>
                                          <p:spTgt spid="5"/>
                                        </p:tgtEl>
                                        <p:attrNameLst>
                                          <p:attrName>ppt_x</p:attrName>
                                          <p:attrName>ppt_y</p:attrName>
                                        </p:attrNameLst>
                                      </p:cBhvr>
                                      <p:rCtr x="0" y="3611"/>
                                    </p:animMotion>
                                  </p:childTnLst>
                                </p:cTn>
                              </p:par>
                              <p:par>
                                <p:cTn id="11" presetID="23" presetClass="entr" presetSubtype="272" fill="hold" grpId="0" nodeType="withEffect">
                                  <p:stCondLst>
                                    <p:cond delay="75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strVal val="2/3*#ppt_w"/>
                                          </p:val>
                                        </p:tav>
                                        <p:tav tm="100000">
                                          <p:val>
                                            <p:strVal val="#ppt_w"/>
                                          </p:val>
                                        </p:tav>
                                      </p:tavLst>
                                    </p:anim>
                                    <p:anim calcmode="lin" valueType="num">
                                      <p:cBhvr>
                                        <p:cTn id="14" dur="500" fill="hold"/>
                                        <p:tgtEl>
                                          <p:spTgt spid="8"/>
                                        </p:tgtEl>
                                        <p:attrNameLst>
                                          <p:attrName>ppt_h</p:attrName>
                                        </p:attrNameLst>
                                      </p:cBhvr>
                                      <p:tavLst>
                                        <p:tav tm="0">
                                          <p:val>
                                            <p:strVal val="2/3*#ppt_h"/>
                                          </p:val>
                                        </p:tav>
                                        <p:tav tm="100000">
                                          <p:val>
                                            <p:strVal val="#ppt_h"/>
                                          </p:val>
                                        </p:tav>
                                      </p:tavLst>
                                    </p:anim>
                                  </p:childTnLst>
                                </p:cTn>
                              </p:par>
                              <p:par>
                                <p:cTn id="15" presetID="42" presetClass="path" presetSubtype="0" accel="49333" decel="50667" fill="hold" grpId="1" nodeType="withEffect">
                                  <p:stCondLst>
                                    <p:cond delay="750"/>
                                  </p:stCondLst>
                                  <p:childTnLst>
                                    <p:animMotion origin="layout" path="M -2.5E-6 -4.44444E-6 L -2.5E-6 0.07246 " pathEditMode="relative" rAng="0" ptsTypes="AA">
                                      <p:cBhvr>
                                        <p:cTn id="16" dur="750" spd="-100000" fill="hold"/>
                                        <p:tgtEl>
                                          <p:spTgt spid="8"/>
                                        </p:tgtEl>
                                        <p:attrNameLst>
                                          <p:attrName>ppt_x</p:attrName>
                                          <p:attrName>ppt_y</p:attrName>
                                        </p:attrNameLst>
                                      </p:cBhvr>
                                      <p:rCtr x="0" y="3611"/>
                                    </p:animMotion>
                                  </p:childTnLst>
                                </p:cTn>
                              </p:par>
                              <p:par>
                                <p:cTn id="17" presetID="23" presetClass="entr" presetSubtype="272" fill="hold" grpId="0" nodeType="withEffect">
                                  <p:stCondLst>
                                    <p:cond delay="100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strVal val="2/3*#ppt_w"/>
                                          </p:val>
                                        </p:tav>
                                        <p:tav tm="100000">
                                          <p:val>
                                            <p:strVal val="#ppt_w"/>
                                          </p:val>
                                        </p:tav>
                                      </p:tavLst>
                                    </p:anim>
                                    <p:anim calcmode="lin" valueType="num">
                                      <p:cBhvr>
                                        <p:cTn id="20" dur="500" fill="hold"/>
                                        <p:tgtEl>
                                          <p:spTgt spid="9"/>
                                        </p:tgtEl>
                                        <p:attrNameLst>
                                          <p:attrName>ppt_h</p:attrName>
                                        </p:attrNameLst>
                                      </p:cBhvr>
                                      <p:tavLst>
                                        <p:tav tm="0">
                                          <p:val>
                                            <p:strVal val="2/3*#ppt_h"/>
                                          </p:val>
                                        </p:tav>
                                        <p:tav tm="100000">
                                          <p:val>
                                            <p:strVal val="#ppt_h"/>
                                          </p:val>
                                        </p:tav>
                                      </p:tavLst>
                                    </p:anim>
                                  </p:childTnLst>
                                </p:cTn>
                              </p:par>
                              <p:par>
                                <p:cTn id="21" presetID="42" presetClass="path" presetSubtype="0" accel="49333" decel="50667" fill="hold" grpId="1" nodeType="withEffect">
                                  <p:stCondLst>
                                    <p:cond delay="1000"/>
                                  </p:stCondLst>
                                  <p:childTnLst>
                                    <p:animMotion origin="layout" path="M -2.5E-6 -4.44444E-6 L -2.5E-6 0.07246 " pathEditMode="relative" rAng="0" ptsTypes="AA">
                                      <p:cBhvr>
                                        <p:cTn id="22" dur="750" spd="-100000" fill="hold"/>
                                        <p:tgtEl>
                                          <p:spTgt spid="9"/>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5" grpId="0" animBg="1"/>
      <p:bldP spid="5" grpId="1" animBg="1"/>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ice 15">
    <p:spTree>
      <p:nvGrpSpPr>
        <p:cNvPr id="1" name=""/>
        <p:cNvGrpSpPr/>
        <p:nvPr/>
      </p:nvGrpSpPr>
      <p:grpSpPr>
        <a:xfrm>
          <a:off x="0" y="0"/>
          <a:ext cx="0" cy="0"/>
          <a:chOff x="0" y="0"/>
          <a:chExt cx="0" cy="0"/>
        </a:xfrm>
      </p:grpSpPr>
      <p:sp>
        <p:nvSpPr>
          <p:cNvPr id="3" name="Picture Placeholder 9">
            <a:extLst>
              <a:ext uri="{FF2B5EF4-FFF2-40B4-BE49-F238E27FC236}">
                <a16:creationId xmlns:a16="http://schemas.microsoft.com/office/drawing/2014/main" id="{A408FE70-7706-924B-2C2B-05C184423727}"/>
              </a:ext>
            </a:extLst>
          </p:cNvPr>
          <p:cNvSpPr>
            <a:spLocks noGrp="1"/>
          </p:cNvSpPr>
          <p:nvPr>
            <p:ph type="pic" sz="quarter" idx="14"/>
          </p:nvPr>
        </p:nvSpPr>
        <p:spPr>
          <a:xfrm>
            <a:off x="6815757" y="1265250"/>
            <a:ext cx="3585543" cy="2262175"/>
          </a:xfrm>
          <a:custGeom>
            <a:avLst/>
            <a:gdLst>
              <a:gd name="connsiteX0" fmla="*/ 172022 w 5853684"/>
              <a:gd name="connsiteY0" fmla="*/ 0 h 3840861"/>
              <a:gd name="connsiteX1" fmla="*/ 5682234 w 5853684"/>
              <a:gd name="connsiteY1" fmla="*/ 0 h 3840861"/>
              <a:gd name="connsiteX2" fmla="*/ 5853684 w 5853684"/>
              <a:gd name="connsiteY2" fmla="*/ 171450 h 3840861"/>
              <a:gd name="connsiteX3" fmla="*/ 5853684 w 5853684"/>
              <a:gd name="connsiteY3" fmla="*/ 3840861 h 3840861"/>
              <a:gd name="connsiteX4" fmla="*/ 0 w 5853684"/>
              <a:gd name="connsiteY4" fmla="*/ 3840861 h 3840861"/>
              <a:gd name="connsiteX5" fmla="*/ 0 w 5853684"/>
              <a:gd name="connsiteY5" fmla="*/ 170783 h 3840861"/>
              <a:gd name="connsiteX6" fmla="*/ 172022 w 5853684"/>
              <a:gd name="connsiteY6" fmla="*/ 0 h 384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3684" h="3840861">
                <a:moveTo>
                  <a:pt x="172022" y="0"/>
                </a:moveTo>
                <a:lnTo>
                  <a:pt x="5682234" y="0"/>
                </a:lnTo>
                <a:cubicBezTo>
                  <a:pt x="5808917" y="0"/>
                  <a:pt x="5853684" y="44863"/>
                  <a:pt x="5853684" y="171450"/>
                </a:cubicBezTo>
                <a:lnTo>
                  <a:pt x="5853684" y="3840861"/>
                </a:lnTo>
                <a:lnTo>
                  <a:pt x="0" y="3840861"/>
                </a:lnTo>
                <a:lnTo>
                  <a:pt x="0" y="170783"/>
                </a:lnTo>
                <a:cubicBezTo>
                  <a:pt x="0" y="44863"/>
                  <a:pt x="45149" y="0"/>
                  <a:pt x="172022"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4" name="Title 5">
            <a:extLst>
              <a:ext uri="{FF2B5EF4-FFF2-40B4-BE49-F238E27FC236}">
                <a16:creationId xmlns:a16="http://schemas.microsoft.com/office/drawing/2014/main" id="{C6E1E45E-D38B-DEA6-B8BA-DD181C932E28}"/>
              </a:ext>
            </a:extLst>
          </p:cNvPr>
          <p:cNvSpPr>
            <a:spLocks noGrp="1"/>
          </p:cNvSpPr>
          <p:nvPr>
            <p:ph type="title"/>
          </p:nvPr>
        </p:nvSpPr>
        <p:spPr>
          <a:xfrm>
            <a:off x="561975" y="304306"/>
            <a:ext cx="9152697" cy="590739"/>
          </a:xfrm>
        </p:spPr>
        <p:txBody>
          <a:bodyPr>
            <a:spAutoFit/>
          </a:bodyPr>
          <a:lstStyle>
            <a:lvl1pPr>
              <a:defRPr sz="3200"/>
            </a:lvl1pPr>
          </a:lstStyle>
          <a:p>
            <a:r>
              <a:rPr lang="en-US" dirty="0"/>
              <a:t>Click to edit Master title style</a:t>
            </a:r>
          </a:p>
        </p:txBody>
      </p:sp>
    </p:spTree>
    <p:extLst>
      <p:ext uri="{BB962C8B-B14F-4D97-AF65-F5344CB8AC3E}">
        <p14:creationId xmlns:p14="http://schemas.microsoft.com/office/powerpoint/2010/main" val="346079463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3333">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14:bounceEnd="73333">
                                          <p:cBhvr additive="base">
                                            <p:cTn id="7" dur="1500" fill="hold"/>
                                            <p:tgtEl>
                                              <p:spTgt spid="3"/>
                                            </p:tgtEl>
                                            <p:attrNameLst>
                                              <p:attrName>ppt_x</p:attrName>
                                            </p:attrNameLst>
                                          </p:cBhvr>
                                          <p:tavLst>
                                            <p:tav tm="0">
                                              <p:val>
                                                <p:strVal val="#ppt_x"/>
                                              </p:val>
                                            </p:tav>
                                            <p:tav tm="100000">
                                              <p:val>
                                                <p:strVal val="#ppt_x"/>
                                              </p:val>
                                            </p:tav>
                                          </p:tavLst>
                                        </p:anim>
                                        <p:anim calcmode="lin" valueType="num" p14:bounceEnd="73333">
                                          <p:cBhvr additive="base">
                                            <p:cTn id="8" dur="1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ppt_x"/>
                                              </p:val>
                                            </p:tav>
                                            <p:tav tm="100000">
                                              <p:val>
                                                <p:strVal val="#ppt_x"/>
                                              </p:val>
                                            </p:tav>
                                          </p:tavLst>
                                        </p:anim>
                                        <p:anim calcmode="lin" valueType="num">
                                          <p:cBhvr additive="base">
                                            <p:cTn id="8" dur="1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Lets talk">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7E9CE89-2D08-E47C-682E-8A067E1CA229}"/>
              </a:ext>
            </a:extLst>
          </p:cNvPr>
          <p:cNvSpPr>
            <a:spLocks noGrp="1"/>
          </p:cNvSpPr>
          <p:nvPr>
            <p:ph type="pic" sz="quarter" idx="14"/>
          </p:nvPr>
        </p:nvSpPr>
        <p:spPr>
          <a:xfrm>
            <a:off x="6096000" y="0"/>
            <a:ext cx="6096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3715287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25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F08E89-E03A-325B-25A6-DB62B0631E59}"/>
              </a:ext>
            </a:extLst>
          </p:cNvPr>
          <p:cNvSpPr/>
          <p:nvPr userDrawn="1"/>
        </p:nvSpPr>
        <p:spPr>
          <a:xfrm>
            <a:off x="0" y="5854148"/>
            <a:ext cx="12192000" cy="10038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Title 5">
            <a:extLst>
              <a:ext uri="{FF2B5EF4-FFF2-40B4-BE49-F238E27FC236}">
                <a16:creationId xmlns:a16="http://schemas.microsoft.com/office/drawing/2014/main" id="{D75FDCE5-6D2A-712B-7F17-6CB11845A4A5}"/>
              </a:ext>
            </a:extLst>
          </p:cNvPr>
          <p:cNvSpPr>
            <a:spLocks noGrp="1"/>
          </p:cNvSpPr>
          <p:nvPr>
            <p:ph type="title"/>
          </p:nvPr>
        </p:nvSpPr>
        <p:spPr>
          <a:xfrm>
            <a:off x="184288" y="0"/>
            <a:ext cx="11725137" cy="441916"/>
          </a:xfrm>
        </p:spPr>
        <p:txBody>
          <a:bodyPr wrap="square" anchor="t">
            <a:spAutoFit/>
          </a:bodyPr>
          <a:lstStyle>
            <a:lvl1pPr>
              <a:defRPr sz="2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70993361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2028824" y="2514600"/>
            <a:ext cx="9152698" cy="2032351"/>
          </a:xfrm>
        </p:spPr>
        <p:txBody>
          <a:bodyPr/>
          <a:lstStyle>
            <a:lvl1pPr marL="228600" indent="-228600">
              <a:buFont typeface="Wingdings" panose="05000000000000000000" pitchFamily="2" charset="2"/>
              <a:buChar char="§"/>
              <a:defRPr/>
            </a:lvl1pPr>
            <a:lvl2pPr marL="685800" indent="-228600">
              <a:buFont typeface="Courier New" panose="02070309020205020404" pitchFamily="49" charset="0"/>
              <a:buChar char="o"/>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20022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Main Page 3">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998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age 4">
    <p:spTree>
      <p:nvGrpSpPr>
        <p:cNvPr id="1" name=""/>
        <p:cNvGrpSpPr/>
        <p:nvPr/>
      </p:nvGrpSpPr>
      <p:grpSpPr>
        <a:xfrm>
          <a:off x="0" y="0"/>
          <a:ext cx="0" cy="0"/>
          <a:chOff x="0" y="0"/>
          <a:chExt cx="0" cy="0"/>
        </a:xfrm>
      </p:grpSpPr>
      <p:sp>
        <p:nvSpPr>
          <p:cNvPr id="5" name="Title 5">
            <a:extLst>
              <a:ext uri="{FF2B5EF4-FFF2-40B4-BE49-F238E27FC236}">
                <a16:creationId xmlns:a16="http://schemas.microsoft.com/office/drawing/2014/main" id="{ADC969DC-FE27-C8B3-D5A5-DA76711AEF15}"/>
              </a:ext>
            </a:extLst>
          </p:cNvPr>
          <p:cNvSpPr>
            <a:spLocks noGrp="1"/>
          </p:cNvSpPr>
          <p:nvPr>
            <p:ph type="title"/>
          </p:nvPr>
        </p:nvSpPr>
        <p:spPr>
          <a:xfrm>
            <a:off x="6868886" y="206474"/>
            <a:ext cx="5076876" cy="441916"/>
          </a:xfrm>
        </p:spPr>
        <p:txBody>
          <a:bodyPr wrap="square">
            <a:spAutoFit/>
          </a:bodyPr>
          <a:lstStyle>
            <a:lvl1pPr algn="r">
              <a:defRPr sz="2000"/>
            </a:lvl1pPr>
          </a:lstStyle>
          <a:p>
            <a:r>
              <a:rPr lang="en-US" dirty="0"/>
              <a:t>Click to edit Master title style</a:t>
            </a:r>
          </a:p>
        </p:txBody>
      </p:sp>
    </p:spTree>
    <p:extLst>
      <p:ext uri="{BB962C8B-B14F-4D97-AF65-F5344CB8AC3E}">
        <p14:creationId xmlns:p14="http://schemas.microsoft.com/office/powerpoint/2010/main" val="3905037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in Page 5">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0F553B99-2AC9-DC02-9B6F-694B5D2926E7}"/>
              </a:ext>
            </a:extLst>
          </p:cNvPr>
          <p:cNvSpPr>
            <a:spLocks noGrp="1"/>
          </p:cNvSpPr>
          <p:nvPr>
            <p:ph type="pic" sz="quarter" idx="13"/>
          </p:nvPr>
        </p:nvSpPr>
        <p:spPr>
          <a:xfrm>
            <a:off x="6324602" y="1533524"/>
            <a:ext cx="3881436" cy="3790935"/>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Tree>
    <p:extLst>
      <p:ext uri="{BB962C8B-B14F-4D97-AF65-F5344CB8AC3E}">
        <p14:creationId xmlns:p14="http://schemas.microsoft.com/office/powerpoint/2010/main" val="3282234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750"/>
                                        <p:tgtEl>
                                          <p:spTgt spid="3"/>
                                        </p:tgtEl>
                                      </p:cBhvr>
                                    </p:animEffect>
                                  </p:childTnLst>
                                </p:cTn>
                              </p:par>
                              <p:par>
                                <p:cTn id="8" presetID="42" presetClass="path" presetSubtype="0" accel="49333" decel="50667" fill="hold" grpId="1" nodeType="withEffect">
                                  <p:stCondLst>
                                    <p:cond delay="500"/>
                                  </p:stCondLst>
                                  <p:childTnLst>
                                    <p:animMotion origin="layout" path="M 0 1.11111E-6 L 0 0.19699 " pathEditMode="relative" rAng="0" ptsTypes="AA">
                                      <p:cBhvr>
                                        <p:cTn id="9" dur="1000" spd="-100000" fill="hold"/>
                                        <p:tgtEl>
                                          <p:spTgt spid="3"/>
                                        </p:tgtEl>
                                        <p:attrNameLst>
                                          <p:attrName>ppt_x</p:attrName>
                                          <p:attrName>ppt_y</p:attrName>
                                        </p:attrNameLst>
                                      </p:cBhvr>
                                      <p:rCtr x="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Full Pictur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CFA20C2D-AD9D-4149-BEF0-3905782D8B48}"/>
              </a:ext>
            </a:extLst>
          </p:cNvPr>
          <p:cNvSpPr>
            <a:spLocks noGrp="1"/>
          </p:cNvSpPr>
          <p:nvPr>
            <p:ph type="pic" sz="quarter" idx="12"/>
          </p:nvPr>
        </p:nvSpPr>
        <p:spPr>
          <a:xfrm>
            <a:off x="0" y="-12493"/>
            <a:ext cx="12192000" cy="6870493"/>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3079508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0000"/>
            <a:alpha val="50000"/>
          </a:schemeClr>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028824" y="946702"/>
            <a:ext cx="9152697" cy="637097"/>
          </a:xfrm>
          <a:prstGeom prst="rect">
            <a:avLst/>
          </a:prstGeom>
          <a:effectLst/>
        </p:spPr>
        <p:txBody>
          <a:bodyPr vert="horz" lIns="0" tIns="192024" rIns="0" bIns="0" rtlCol="0" anchor="t" anchorCtr="0">
            <a:spAutoFit/>
          </a:bodyPr>
          <a:lstStyle/>
          <a:p>
            <a:r>
              <a:rPr lang="en-US" dirty="0"/>
              <a:t>Your title here</a:t>
            </a:r>
          </a:p>
        </p:txBody>
      </p:sp>
      <p:sp>
        <p:nvSpPr>
          <p:cNvPr id="3" name="Текст 2"/>
          <p:cNvSpPr>
            <a:spLocks noGrp="1"/>
          </p:cNvSpPr>
          <p:nvPr>
            <p:ph type="body" idx="1"/>
          </p:nvPr>
        </p:nvSpPr>
        <p:spPr>
          <a:xfrm>
            <a:off x="2028824" y="2514600"/>
            <a:ext cx="9152698" cy="2511970"/>
          </a:xfrm>
          <a:prstGeom prst="rect">
            <a:avLst/>
          </a:prstGeom>
        </p:spPr>
        <p:txBody>
          <a:bodyPr vert="horz" lIns="0" tIns="0" rIns="0" bIns="0" rtlCol="0">
            <a:spAutoFit/>
          </a:bodyPr>
          <a:lstStyle/>
          <a:p>
            <a:pPr lvl="0"/>
            <a:r>
              <a:rPr lang="en-US" dirty="0"/>
              <a:t>Write here subtitle</a:t>
            </a:r>
          </a:p>
          <a:p>
            <a:pPr lvl="1"/>
            <a:r>
              <a:rPr lang="en-US" dirty="0"/>
              <a:t>Write here subtitle</a:t>
            </a:r>
          </a:p>
          <a:p>
            <a:pPr lvl="1"/>
            <a:r>
              <a:rPr lang="en-US" dirty="0"/>
              <a:t>Write here subtitle</a:t>
            </a:r>
          </a:p>
          <a:p>
            <a:pPr lvl="2"/>
            <a:r>
              <a:rPr lang="en-US" dirty="0"/>
              <a:t>Write here text</a:t>
            </a:r>
          </a:p>
          <a:p>
            <a:pPr lvl="3"/>
            <a:r>
              <a:rPr lang="en-US" dirty="0"/>
              <a:t>Write here text</a:t>
            </a:r>
          </a:p>
          <a:p>
            <a:pPr lvl="4"/>
            <a:r>
              <a:rPr lang="en-US" dirty="0"/>
              <a:t>Write here text </a:t>
            </a:r>
          </a:p>
        </p:txBody>
      </p:sp>
      <p:sp>
        <p:nvSpPr>
          <p:cNvPr id="26" name="Slide Number Placeholder 24"/>
          <p:cNvSpPr txBox="1">
            <a:spLocks/>
          </p:cNvSpPr>
          <p:nvPr userDrawn="1"/>
        </p:nvSpPr>
        <p:spPr>
          <a:xfrm>
            <a:off x="11161674" y="6376228"/>
            <a:ext cx="1003852" cy="365125"/>
          </a:xfrm>
          <a:prstGeom prst="rect">
            <a:avLst/>
          </a:prstGeom>
        </p:spPr>
        <p:txBody>
          <a:bodyPr vert="horz" lIns="91440" tIns="45720" rIns="91440" bIns="45720" rtlCol="0" anchor="ctr"/>
          <a:lstStyle>
            <a:defPPr>
              <a:defRPr lang="en-US"/>
            </a:defPPr>
            <a:lvl1pPr marL="0" algn="r" defTabSz="914330" rtl="0" eaLnBrk="1" latinLnBrk="0" hangingPunct="1">
              <a:defRPr sz="1200" kern="1200">
                <a:solidFill>
                  <a:schemeClr val="tx1">
                    <a:tint val="75000"/>
                  </a:schemeClr>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pPr algn="ctr"/>
            <a:fld id="{36C48702-E445-134E-B960-6F692773524F}" type="slidenum">
              <a:rPr lang="en-US" sz="1000" b="1" i="0" smtClean="0">
                <a:solidFill>
                  <a:schemeClr val="tx1"/>
                </a:solidFill>
                <a:latin typeface="Open Sans Semibold" charset="0"/>
                <a:ea typeface="Open Sans Semibold" charset="0"/>
                <a:cs typeface="Open Sans Semibold" charset="0"/>
              </a:rPr>
              <a:pPr algn="ctr"/>
              <a:t>‹#›</a:t>
            </a:fld>
            <a:endParaRPr lang="en-US" sz="800" b="1" i="0" dirty="0">
              <a:solidFill>
                <a:schemeClr val="tx1"/>
              </a:solidFill>
              <a:latin typeface="Open Sans Semibold" charset="0"/>
              <a:ea typeface="Open Sans Semibold" charset="0"/>
              <a:cs typeface="Open Sans Semibold" charset="0"/>
            </a:endParaRPr>
          </a:p>
        </p:txBody>
      </p:sp>
      <p:sp>
        <p:nvSpPr>
          <p:cNvPr id="4" name="TextBox 3">
            <a:extLst>
              <a:ext uri="{FF2B5EF4-FFF2-40B4-BE49-F238E27FC236}">
                <a16:creationId xmlns:a16="http://schemas.microsoft.com/office/drawing/2014/main" id="{BB382702-B48F-19A7-03CF-63692B19190C}"/>
              </a:ext>
            </a:extLst>
          </p:cNvPr>
          <p:cNvSpPr txBox="1"/>
          <p:nvPr userDrawn="1"/>
        </p:nvSpPr>
        <p:spPr>
          <a:xfrm>
            <a:off x="230762" y="6400800"/>
            <a:ext cx="1406154" cy="246221"/>
          </a:xfrm>
          <a:prstGeom prst="rect">
            <a:avLst/>
          </a:prstGeom>
          <a:solidFill>
            <a:schemeClr val="accent1"/>
          </a:solidFill>
        </p:spPr>
        <p:txBody>
          <a:bodyPr wrap="none" rtlCol="0">
            <a:spAutoFit/>
          </a:bodyPr>
          <a:lstStyle/>
          <a:p>
            <a:r>
              <a:rPr lang="en-US" sz="1000" dirty="0">
                <a:solidFill>
                  <a:schemeClr val="bg1"/>
                </a:solidFill>
                <a:latin typeface="Calisto MT" panose="02040603050505030304" pitchFamily="18" charset="77"/>
                <a:ea typeface="Baskerville" panose="02020502070401020303" pitchFamily="18" charset="0"/>
              </a:rPr>
              <a:t>BRAND INSTITUTE</a:t>
            </a:r>
          </a:p>
        </p:txBody>
      </p:sp>
      <p:cxnSp>
        <p:nvCxnSpPr>
          <p:cNvPr id="5" name="Straight Connector 4">
            <a:extLst>
              <a:ext uri="{FF2B5EF4-FFF2-40B4-BE49-F238E27FC236}">
                <a16:creationId xmlns:a16="http://schemas.microsoft.com/office/drawing/2014/main" id="{513261E9-84FA-65A3-B392-4321024D1CED}"/>
              </a:ext>
            </a:extLst>
          </p:cNvPr>
          <p:cNvCxnSpPr>
            <a:cxnSpLocks/>
          </p:cNvCxnSpPr>
          <p:nvPr userDrawn="1"/>
        </p:nvCxnSpPr>
        <p:spPr>
          <a:xfrm>
            <a:off x="1769165" y="6515100"/>
            <a:ext cx="943731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33" r:id="rId1"/>
    <p:sldLayoutId id="2147484091" r:id="rId2"/>
    <p:sldLayoutId id="2147484199" r:id="rId3"/>
    <p:sldLayoutId id="2147484198" r:id="rId4"/>
    <p:sldLayoutId id="2147484193" r:id="rId5"/>
    <p:sldLayoutId id="2147484076" r:id="rId6"/>
    <p:sldLayoutId id="2147484128" r:id="rId7"/>
    <p:sldLayoutId id="2147484183" r:id="rId8"/>
    <p:sldLayoutId id="2147484123" r:id="rId9"/>
    <p:sldLayoutId id="2147484103" r:id="rId10"/>
    <p:sldLayoutId id="2147484145" r:id="rId11"/>
    <p:sldLayoutId id="2147484140" r:id="rId12"/>
    <p:sldLayoutId id="2147484146" r:id="rId13"/>
    <p:sldLayoutId id="2147484141" r:id="rId14"/>
    <p:sldLayoutId id="2147484147" r:id="rId15"/>
    <p:sldLayoutId id="2147484109" r:id="rId16"/>
    <p:sldLayoutId id="2147484106" r:id="rId17"/>
    <p:sldLayoutId id="2147484142" r:id="rId18"/>
    <p:sldLayoutId id="2147484143" r:id="rId19"/>
    <p:sldLayoutId id="2147484148" r:id="rId20"/>
    <p:sldLayoutId id="2147484100" r:id="rId21"/>
    <p:sldLayoutId id="2147484149" r:id="rId22"/>
    <p:sldLayoutId id="2147484107" r:id="rId23"/>
    <p:sldLayoutId id="2147484108" r:id="rId24"/>
    <p:sldLayoutId id="2147484155" r:id="rId25"/>
    <p:sldLayoutId id="2147484151" r:id="rId26"/>
    <p:sldLayoutId id="2147484153" r:id="rId27"/>
    <p:sldLayoutId id="2147484157" r:id="rId28"/>
    <p:sldLayoutId id="2147484110" r:id="rId29"/>
    <p:sldLayoutId id="2147484158" r:id="rId30"/>
    <p:sldLayoutId id="2147484159" r:id="rId31"/>
    <p:sldLayoutId id="2147484160" r:id="rId32"/>
    <p:sldLayoutId id="2147484161" r:id="rId33"/>
    <p:sldLayoutId id="2147484162" r:id="rId34"/>
    <p:sldLayoutId id="2147484163" r:id="rId35"/>
    <p:sldLayoutId id="2147484165" r:id="rId36"/>
    <p:sldLayoutId id="2147484144" r:id="rId37"/>
    <p:sldLayoutId id="2147484176" r:id="rId38"/>
    <p:sldLayoutId id="2147484118" r:id="rId39"/>
    <p:sldLayoutId id="2147484166" r:id="rId40"/>
    <p:sldLayoutId id="2147484119" r:id="rId41"/>
    <p:sldLayoutId id="2147484167" r:id="rId42"/>
    <p:sldLayoutId id="2147484168" r:id="rId43"/>
    <p:sldLayoutId id="2147484175" r:id="rId44"/>
    <p:sldLayoutId id="2147484178" r:id="rId45"/>
    <p:sldLayoutId id="2147484182" r:id="rId46"/>
    <p:sldLayoutId id="2147484132" r:id="rId47"/>
    <p:sldLayoutId id="2147484131" r:id="rId48"/>
    <p:sldLayoutId id="2147484135" r:id="rId49"/>
    <p:sldLayoutId id="2147484134" r:id="rId50"/>
    <p:sldLayoutId id="2147484186" r:id="rId51"/>
    <p:sldLayoutId id="2147484187" r:id="rId52"/>
    <p:sldLayoutId id="2147484192" r:id="rId53"/>
    <p:sldLayoutId id="2147484196" r:id="rId54"/>
    <p:sldLayoutId id="2147484197" r:id="rId55"/>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hf hdr="0" ftr="0" dt="0"/>
  <p:txStyles>
    <p:title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p:titleStyle>
    <p:bodyStyle>
      <a:lvl1pPr marL="0" indent="0" algn="l" defTabSz="914318" rtl="0" eaLnBrk="1" latinLnBrk="0" hangingPunct="1">
        <a:lnSpc>
          <a:spcPct val="150000"/>
        </a:lnSpc>
        <a:spcBef>
          <a:spcPts val="1000"/>
        </a:spcBef>
        <a:buFont typeface="Arial" panose="020B0604020202020204" pitchFamily="34" charset="0"/>
        <a:buNone/>
        <a:defRPr sz="2800" kern="1200">
          <a:solidFill>
            <a:schemeClr val="tx1"/>
          </a:solidFill>
          <a:latin typeface="+mn-lt"/>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n-lt"/>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n-lt"/>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0" pos="3840">
          <p15:clr>
            <a:srgbClr val="F26B43"/>
          </p15:clr>
        </p15:guide>
        <p15:guide id="1" orient="horz" pos="2160">
          <p15:clr>
            <a:srgbClr val="F26B43"/>
          </p15:clr>
        </p15:guide>
        <p15:guide id="14" orient="horz" pos="346">
          <p15:clr>
            <a:srgbClr val="F26B43"/>
          </p15:clr>
        </p15:guide>
        <p15:guide id="27" orient="horz" pos="3952">
          <p15:clr>
            <a:srgbClr val="F26B43"/>
          </p15:clr>
        </p15:guide>
        <p15:guide id="28" pos="642">
          <p15:clr>
            <a:srgbClr val="F26B43"/>
          </p15:clr>
        </p15:guide>
        <p15:guide id="29" pos="7038">
          <p15:clr>
            <a:srgbClr val="F26B43"/>
          </p15:clr>
        </p15:guide>
        <p15:guide id="44">
          <p15:clr>
            <a:srgbClr val="F26B43"/>
          </p15:clr>
        </p15:guide>
        <p15:guide id="45" pos="7680">
          <p15:clr>
            <a:srgbClr val="F26B43"/>
          </p15:clr>
        </p15:guide>
        <p15:guide id="46" orient="horz">
          <p15:clr>
            <a:srgbClr val="F26B43"/>
          </p15:clr>
        </p15:guide>
        <p15:guide id="47" orient="horz" pos="4320">
          <p15:clr>
            <a:srgbClr val="F26B43"/>
          </p15:clr>
        </p15:guide>
        <p15:guide id="51" orient="horz" pos="709">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1.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8.xml"/></Relationships>
</file>

<file path=ppt/slides/_rels/slide2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eg"/></Relationships>
</file>

<file path=ppt/slides/_rels/slide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38.xml"/></Relationships>
</file>

<file path=ppt/slides/_rels/slide33.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D60CDA2-CD8A-E0A6-E695-7DAACB4B22C2}"/>
            </a:ext>
          </a:extLst>
        </p:cNvPr>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960C171-DCF8-D718-40E6-F7DE45B81C9B}"/>
              </a:ext>
            </a:extLst>
          </p:cNvPr>
          <p:cNvSpPr>
            <a:spLocks noGrp="1"/>
          </p:cNvSpPr>
          <p:nvPr>
            <p:ph type="pic" sz="quarter" idx="16"/>
          </p:nvPr>
        </p:nvSpPr>
        <p:spPr/>
        <p:txBody>
          <a:bodyPr/>
          <a:lstStyle/>
          <a:p>
            <a:endParaRPr lang="en-US"/>
          </a:p>
        </p:txBody>
      </p:sp>
      <p:grpSp>
        <p:nvGrpSpPr>
          <p:cNvPr id="9" name="Group 8">
            <a:extLst>
              <a:ext uri="{FF2B5EF4-FFF2-40B4-BE49-F238E27FC236}">
                <a16:creationId xmlns:a16="http://schemas.microsoft.com/office/drawing/2014/main" id="{8A75AA47-B345-AFC8-0E81-A80D9DB0C79C}"/>
              </a:ext>
            </a:extLst>
          </p:cNvPr>
          <p:cNvGrpSpPr>
            <a:grpSpLocks/>
          </p:cNvGrpSpPr>
          <p:nvPr/>
        </p:nvGrpSpPr>
        <p:grpSpPr bwMode="auto">
          <a:xfrm>
            <a:off x="949997" y="5371148"/>
            <a:ext cx="5149849" cy="371475"/>
            <a:chOff x="2930526" y="5965372"/>
            <a:chExt cx="5149444" cy="371249"/>
          </a:xfrm>
        </p:grpSpPr>
        <p:sp>
          <p:nvSpPr>
            <p:cNvPr id="10" name="Text Box 8">
              <a:extLst>
                <a:ext uri="{FF2B5EF4-FFF2-40B4-BE49-F238E27FC236}">
                  <a16:creationId xmlns:a16="http://schemas.microsoft.com/office/drawing/2014/main" id="{445D9AE7-CC47-648D-47BF-9769602F7578}"/>
                </a:ext>
              </a:extLst>
            </p:cNvPr>
            <p:cNvSpPr txBox="1">
              <a:spLocks noChangeArrowheads="1"/>
            </p:cNvSpPr>
            <p:nvPr/>
          </p:nvSpPr>
          <p:spPr bwMode="auto">
            <a:xfrm>
              <a:off x="3348152" y="6067627"/>
              <a:ext cx="4731818" cy="230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50000"/>
                </a:spcBef>
                <a:buClrTx/>
                <a:buFontTx/>
                <a:buNone/>
              </a:pPr>
              <a:r>
                <a:rPr lang="en-US" altLang="en-US" sz="900" dirty="0">
                  <a:solidFill>
                    <a:schemeClr val="tx1"/>
                  </a:solidFill>
                  <a:latin typeface="+mn-lt"/>
                </a:rPr>
                <a:t>Note:  This Presentation Is Not Appropriate For Submission To </a:t>
              </a:r>
              <a:r>
                <a:rPr lang="en-US" altLang="en-US" sz="900" i="1" dirty="0">
                  <a:solidFill>
                    <a:schemeClr val="tx1"/>
                  </a:solidFill>
                  <a:latin typeface="+mn-lt"/>
                </a:rPr>
                <a:t>Any</a:t>
              </a:r>
              <a:r>
                <a:rPr lang="en-US" altLang="en-US" sz="900" dirty="0">
                  <a:solidFill>
                    <a:schemeClr val="tx1"/>
                  </a:solidFill>
                  <a:latin typeface="+mn-lt"/>
                </a:rPr>
                <a:t> Regulatory Agency.</a:t>
              </a:r>
            </a:p>
          </p:txBody>
        </p:sp>
        <p:pic>
          <p:nvPicPr>
            <p:cNvPr id="11" name="Picture 10" descr="alert.png">
              <a:extLst>
                <a:ext uri="{FF2B5EF4-FFF2-40B4-BE49-F238E27FC236}">
                  <a16:creationId xmlns:a16="http://schemas.microsoft.com/office/drawing/2014/main" id="{5C394088-D3B1-CB3C-9688-5545BB2F3256}"/>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3014303" y="5987606"/>
              <a:ext cx="314997" cy="314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a:extLst>
                <a:ext uri="{FF2B5EF4-FFF2-40B4-BE49-F238E27FC236}">
                  <a16:creationId xmlns:a16="http://schemas.microsoft.com/office/drawing/2014/main" id="{7A4227ED-CF2D-6A37-5D41-B1703D75262B}"/>
                </a:ext>
              </a:extLst>
            </p:cNvPr>
            <p:cNvSpPr/>
            <p:nvPr/>
          </p:nvSpPr>
          <p:spPr bwMode="auto">
            <a:xfrm>
              <a:off x="2930526" y="5965372"/>
              <a:ext cx="5149443" cy="371249"/>
            </a:xfrm>
            <a:prstGeom prst="rect">
              <a:avLst/>
            </a:prstGeom>
            <a:noFill/>
            <a:ln>
              <a:solidFill>
                <a:srgbClr val="0080FF"/>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a:p>
          </p:txBody>
        </p:sp>
      </p:grpSp>
      <p:pic>
        <p:nvPicPr>
          <p:cNvPr id="24" name="Picture 23">
            <a:extLst>
              <a:ext uri="{FF2B5EF4-FFF2-40B4-BE49-F238E27FC236}">
                <a16:creationId xmlns:a16="http://schemas.microsoft.com/office/drawing/2014/main" id="{45082DC1-B70A-56C8-3E06-4255ACF0092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963329" y="510911"/>
            <a:ext cx="1829866" cy="958850"/>
          </a:xfrm>
          <a:prstGeom prst="rect">
            <a:avLst/>
          </a:prstGeom>
        </p:spPr>
      </p:pic>
      <p:pic>
        <p:nvPicPr>
          <p:cNvPr id="26" name="Picture 25" descr="A blue and black sign with white text&#10;&#10;Description automatically generated">
            <a:extLst>
              <a:ext uri="{FF2B5EF4-FFF2-40B4-BE49-F238E27FC236}">
                <a16:creationId xmlns:a16="http://schemas.microsoft.com/office/drawing/2014/main" id="{4D151031-0C6E-FE29-F804-BDDFE1B4FC5B}"/>
              </a:ext>
            </a:extLst>
          </p:cNvPr>
          <p:cNvPicPr>
            <a:picLocks noChangeAspect="1"/>
          </p:cNvPicPr>
          <p:nvPr/>
        </p:nvPicPr>
        <p:blipFill>
          <a:blip r:embed="rId4"/>
          <a:stretch>
            <a:fillRect/>
          </a:stretch>
        </p:blipFill>
        <p:spPr>
          <a:xfrm>
            <a:off x="398805" y="565967"/>
            <a:ext cx="1576299" cy="1145566"/>
          </a:xfrm>
          <a:prstGeom prst="rect">
            <a:avLst/>
          </a:prstGeom>
        </p:spPr>
      </p:pic>
      <p:pic>
        <p:nvPicPr>
          <p:cNvPr id="22" name="Picture 21">
            <a:extLst>
              <a:ext uri="{FF2B5EF4-FFF2-40B4-BE49-F238E27FC236}">
                <a16:creationId xmlns:a16="http://schemas.microsoft.com/office/drawing/2014/main" id="{629511BE-9287-B8A4-94F9-303157E00C82}"/>
              </a:ext>
            </a:extLst>
          </p:cNvPr>
          <p:cNvPicPr>
            <a:picLocks noChangeAspect="1"/>
          </p:cNvPicPr>
          <p:nvPr/>
        </p:nvPicPr>
        <p:blipFill>
          <a:blip r:embed="rId5"/>
          <a:stretch>
            <a:fillRect/>
          </a:stretch>
        </p:blipFill>
        <p:spPr>
          <a:xfrm>
            <a:off x="0" y="0"/>
            <a:ext cx="12192000" cy="277000"/>
          </a:xfrm>
          <a:prstGeom prst="rect">
            <a:avLst/>
          </a:prstGeom>
        </p:spPr>
      </p:pic>
      <p:pic>
        <p:nvPicPr>
          <p:cNvPr id="4" name="Picture Placeholder 12" descr="A close-up of a hand holding a pill&#10;&#10;Description automatically generated">
            <a:extLst>
              <a:ext uri="{FF2B5EF4-FFF2-40B4-BE49-F238E27FC236}">
                <a16:creationId xmlns:a16="http://schemas.microsoft.com/office/drawing/2014/main" id="{9CFD0883-FEB0-B77F-8752-E4544B7B8503}"/>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l="-19203" t="1604" r="-562" b="-90"/>
          <a:stretch/>
        </p:blipFill>
        <p:spPr>
          <a:xfrm>
            <a:off x="6746240" y="1688873"/>
            <a:ext cx="4791860" cy="3975347"/>
          </a:xfrm>
          <a:prstGeom prst="rect">
            <a:avLst/>
          </a:prstGeom>
          <a:noFill/>
          <a:ln>
            <a:noFill/>
          </a:ln>
          <a:effectLst>
            <a:outerShdw blurRad="762000" dist="254000" dir="5400000" algn="t" rotWithShape="0">
              <a:prstClr val="black">
                <a:alpha val="30000"/>
              </a:prstClr>
            </a:outerShdw>
          </a:effectLst>
        </p:spPr>
      </p:pic>
      <p:sp>
        <p:nvSpPr>
          <p:cNvPr id="6" name="TextBox 5">
            <a:extLst>
              <a:ext uri="{FF2B5EF4-FFF2-40B4-BE49-F238E27FC236}">
                <a16:creationId xmlns:a16="http://schemas.microsoft.com/office/drawing/2014/main" id="{D061A1D7-77FD-0AB7-A0F7-E96C8FA698D1}"/>
              </a:ext>
            </a:extLst>
          </p:cNvPr>
          <p:cNvSpPr txBox="1"/>
          <p:nvPr/>
        </p:nvSpPr>
        <p:spPr>
          <a:xfrm>
            <a:off x="1050966" y="6112567"/>
            <a:ext cx="10090068" cy="276999"/>
          </a:xfrm>
          <a:prstGeom prst="rect">
            <a:avLst/>
          </a:prstGeom>
          <a:noFill/>
        </p:spPr>
        <p:txBody>
          <a:bodyPr wrap="square" rtlCol="0">
            <a:spAutoFit/>
          </a:bodyPr>
          <a:lstStyle/>
          <a:p>
            <a:pPr marL="0" marR="0" lvl="0" indent="0" algn="ctr" defTabSz="71323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effectLst/>
                <a:uLnTx/>
                <a:uFillTx/>
                <a:ea typeface="+mn-ea"/>
                <a:cs typeface="Calibri" panose="020F0502020204030204" pitchFamily="34" charset="0"/>
              </a:rPr>
              <a:t>BASEL     BOSTON     CHARLOTTE     CHICAGO     DALLAS     FRANKFURT     LONDON     LOS ANGELES     MIAMI     MONTRÉAL     MUMBAI</a:t>
            </a:r>
            <a:endParaRPr kumimoji="0" lang="en-US" sz="1200" i="0" u="none" strike="noStrike" kern="1200" cap="none" spc="0" normalizeH="0" baseline="0" noProof="0" dirty="0">
              <a:ln>
                <a:noFill/>
              </a:ln>
              <a:effectLst/>
              <a:uLnTx/>
              <a:uFillTx/>
              <a:ea typeface="+mn-ea"/>
              <a:cs typeface="Calibri" panose="020F0502020204030204" pitchFamily="34" charset="0"/>
            </a:endParaRPr>
          </a:p>
        </p:txBody>
      </p:sp>
      <p:sp>
        <p:nvSpPr>
          <p:cNvPr id="7" name="TextBox 6">
            <a:extLst>
              <a:ext uri="{FF2B5EF4-FFF2-40B4-BE49-F238E27FC236}">
                <a16:creationId xmlns:a16="http://schemas.microsoft.com/office/drawing/2014/main" id="{5A1DD0AD-C635-6A5C-5CD6-92269D27F1D9}"/>
              </a:ext>
            </a:extLst>
          </p:cNvPr>
          <p:cNvSpPr txBox="1"/>
          <p:nvPr/>
        </p:nvSpPr>
        <p:spPr>
          <a:xfrm>
            <a:off x="1524000" y="6497468"/>
            <a:ext cx="9144000" cy="276999"/>
          </a:xfrm>
          <a:prstGeom prst="rect">
            <a:avLst/>
          </a:prstGeom>
          <a:noFill/>
        </p:spPr>
        <p:txBody>
          <a:bodyPr wrap="square" rtlCol="0">
            <a:spAutoFit/>
          </a:bodyPr>
          <a:lstStyle/>
          <a:p>
            <a:pPr lvl="0" algn="ctr" defTabSz="713232">
              <a:defRPr/>
            </a:pPr>
            <a:r>
              <a:rPr lang="en-US" sz="1200" dirty="0">
                <a:cs typeface="Calibri" panose="020F0502020204030204" pitchFamily="34" charset="0"/>
              </a:rPr>
              <a:t>NEW YORK     OTTAWA     </a:t>
            </a:r>
            <a:r>
              <a:rPr kumimoji="0" lang="en-US" sz="1200" i="0" u="none" strike="noStrike" kern="1200" cap="none" spc="0" normalizeH="0" baseline="0" noProof="0" dirty="0">
                <a:ln>
                  <a:noFill/>
                </a:ln>
                <a:effectLst/>
                <a:uLnTx/>
                <a:uFillTx/>
                <a:ea typeface="+mn-ea"/>
                <a:cs typeface="Calibri" panose="020F0502020204030204" pitchFamily="34" charset="0"/>
              </a:rPr>
              <a:t>ROCKVILLE     SAN FRANCISCO     SAN JUAN     SÃO PAULO     SEOUL     TOKYO     TORONTO</a:t>
            </a:r>
          </a:p>
        </p:txBody>
      </p:sp>
      <p:sp>
        <p:nvSpPr>
          <p:cNvPr id="2" name="Title 1">
            <a:extLst>
              <a:ext uri="{FF2B5EF4-FFF2-40B4-BE49-F238E27FC236}">
                <a16:creationId xmlns:a16="http://schemas.microsoft.com/office/drawing/2014/main" id="{59B42B1D-3E01-211B-7B11-C7486601D463}"/>
              </a:ext>
            </a:extLst>
          </p:cNvPr>
          <p:cNvSpPr txBox="1">
            <a:spLocks/>
          </p:cNvSpPr>
          <p:nvPr/>
        </p:nvSpPr>
        <p:spPr>
          <a:xfrm>
            <a:off x="487680" y="2789525"/>
            <a:ext cx="6535419" cy="538802"/>
          </a:xfrm>
          <a:prstGeom prst="rect">
            <a:avLst/>
          </a:prstGeom>
          <a:effectLst/>
        </p:spPr>
        <p:txBody>
          <a:bodyPr wrap="square">
            <a:spAutoFit/>
          </a:bodyPr>
          <a:lstStyle>
            <a:lvl1pPr algn="ctr" defTabSz="914318" rtl="0" eaLnBrk="1" latinLnBrk="0" hangingPunct="1">
              <a:lnSpc>
                <a:spcPct val="80000"/>
              </a:lnSpc>
              <a:spcBef>
                <a:spcPct val="0"/>
              </a:spcBef>
              <a:buNone/>
              <a:defRPr sz="7600" b="1" i="0" kern="1200" spc="-100" baseline="0">
                <a:solidFill>
                  <a:schemeClr val="tx1"/>
                </a:solidFill>
                <a:latin typeface="Montserrat Black" charset="0"/>
                <a:ea typeface="Montserrat Black" charset="0"/>
                <a:cs typeface="Montserrat Black" charset="0"/>
              </a:defRPr>
            </a:lvl1pPr>
          </a:lstStyle>
          <a:p>
            <a:r>
              <a:rPr lang="en-US" sz="3600" dirty="0">
                <a:solidFill>
                  <a:schemeClr val="accent1">
                    <a:lumMod val="50000"/>
                  </a:schemeClr>
                </a:solidFill>
                <a:latin typeface="Montserrat" panose="00000500000000000000" pitchFamily="50" charset="0"/>
              </a:rPr>
              <a:t>PROJECT &lt;&lt;</a:t>
            </a:r>
            <a:r>
              <a:rPr lang="en-US" sz="3600" dirty="0" err="1">
                <a:solidFill>
                  <a:schemeClr val="accent1">
                    <a:lumMod val="50000"/>
                  </a:schemeClr>
                </a:solidFill>
                <a:latin typeface="Montserrat" panose="00000500000000000000" pitchFamily="50" charset="0"/>
              </a:rPr>
              <a:t>ProjectName</a:t>
            </a:r>
            <a:r>
              <a:rPr lang="en-US" sz="3600" dirty="0">
                <a:solidFill>
                  <a:schemeClr val="accent1">
                    <a:lumMod val="50000"/>
                  </a:schemeClr>
                </a:solidFill>
                <a:latin typeface="Montserrat" panose="00000500000000000000" pitchFamily="50" charset="0"/>
              </a:rPr>
              <a:t>&gt;&gt;</a:t>
            </a:r>
          </a:p>
        </p:txBody>
      </p:sp>
      <p:sp>
        <p:nvSpPr>
          <p:cNvPr id="3" name="TextBox 2">
            <a:extLst>
              <a:ext uri="{FF2B5EF4-FFF2-40B4-BE49-F238E27FC236}">
                <a16:creationId xmlns:a16="http://schemas.microsoft.com/office/drawing/2014/main" id="{2FC375CD-0DEB-F2A2-5D35-3E187BA93087}"/>
              </a:ext>
            </a:extLst>
          </p:cNvPr>
          <p:cNvSpPr txBox="1"/>
          <p:nvPr/>
        </p:nvSpPr>
        <p:spPr>
          <a:xfrm>
            <a:off x="1359459" y="3291943"/>
            <a:ext cx="4791860" cy="329120"/>
          </a:xfrm>
          <a:prstGeom prst="rect">
            <a:avLst/>
          </a:prstGeom>
          <a:noFill/>
        </p:spPr>
        <p:txBody>
          <a:bodyPr wrap="square" lIns="0" tIns="36000" rIns="0" bIns="36000" rtlCol="0">
            <a:spAutoFit/>
          </a:bodyPr>
          <a:lstStyle/>
          <a:p>
            <a:pPr algn="ctr">
              <a:lnSpc>
                <a:spcPct val="130000"/>
              </a:lnSpc>
              <a:spcBef>
                <a:spcPts val="1000"/>
              </a:spcBef>
            </a:pPr>
            <a:r>
              <a:rPr lang="en-US" sz="1400" b="1" spc="300" dirty="0"/>
              <a:t>MARKET &amp; SAFETY RESEARCH RESULTS</a:t>
            </a:r>
          </a:p>
        </p:txBody>
      </p:sp>
      <p:sp>
        <p:nvSpPr>
          <p:cNvPr id="5" name="TextBox 4">
            <a:extLst>
              <a:ext uri="{FF2B5EF4-FFF2-40B4-BE49-F238E27FC236}">
                <a16:creationId xmlns:a16="http://schemas.microsoft.com/office/drawing/2014/main" id="{491BC927-74E3-CF7E-937C-BB33E19D72CC}"/>
              </a:ext>
            </a:extLst>
          </p:cNvPr>
          <p:cNvSpPr txBox="1"/>
          <p:nvPr/>
        </p:nvSpPr>
        <p:spPr>
          <a:xfrm>
            <a:off x="2472988" y="3818701"/>
            <a:ext cx="2564803" cy="226591"/>
          </a:xfrm>
          <a:prstGeom prst="rect">
            <a:avLst/>
          </a:prstGeom>
          <a:noFill/>
        </p:spPr>
        <p:txBody>
          <a:bodyPr wrap="square" lIns="0" tIns="36000" rIns="216000" bIns="36000" rtlCol="0">
            <a:spAutoFit/>
          </a:bodyPr>
          <a:lstStyle/>
          <a:p>
            <a:pPr algn="ctr">
              <a:spcBef>
                <a:spcPts val="600"/>
              </a:spcBef>
            </a:pPr>
            <a:r>
              <a:rPr lang="en-US" sz="1000" b="1" spc="200" dirty="0"/>
              <a:t>&lt;&lt;Month&gt;&gt; </a:t>
            </a:r>
            <a:r>
              <a:rPr lang="en-US" sz="1000" b="1" spc="200" dirty="0">
                <a:solidFill>
                  <a:srgbClr val="FF0000"/>
                </a:solidFill>
              </a:rPr>
              <a:t>XX</a:t>
            </a:r>
            <a:r>
              <a:rPr lang="en-US" sz="1000" b="1" spc="200" dirty="0"/>
              <a:t>, &lt;&lt;Year&gt;&gt;</a:t>
            </a:r>
          </a:p>
        </p:txBody>
      </p:sp>
    </p:spTree>
    <p:extLst>
      <p:ext uri="{BB962C8B-B14F-4D97-AF65-F5344CB8AC3E}">
        <p14:creationId xmlns:p14="http://schemas.microsoft.com/office/powerpoint/2010/main" val="14697837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withEffect">
                                  <p:stCondLst>
                                    <p:cond delay="1000"/>
                                  </p:stCondLst>
                                  <p:childTnLst>
                                    <p:set>
                                      <p:cBhvr>
                                        <p:cTn id="6" dur="1" fill="hold">
                                          <p:stCondLst>
                                            <p:cond delay="0"/>
                                          </p:stCondLst>
                                        </p:cTn>
                                        <p:tgtEl>
                                          <p:spTgt spid="5"/>
                                        </p:tgtEl>
                                        <p:attrNameLst>
                                          <p:attrName>style.visibility</p:attrName>
                                        </p:attrNameLst>
                                      </p:cBhvr>
                                      <p:to>
                                        <p:strVal val="visible"/>
                                      </p:to>
                                    </p:set>
                                    <p:anim calcmode="lin" valueType="num">
                                      <p:cBhvr>
                                        <p:cTn id="7" dur="250" fill="hold"/>
                                        <p:tgtEl>
                                          <p:spTgt spid="5"/>
                                        </p:tgtEl>
                                        <p:attrNameLst>
                                          <p:attrName>ppt_w</p:attrName>
                                        </p:attrNameLst>
                                      </p:cBhvr>
                                      <p:tavLst>
                                        <p:tav tm="0">
                                          <p:val>
                                            <p:strVal val="2/3*#ppt_w"/>
                                          </p:val>
                                        </p:tav>
                                        <p:tav tm="100000">
                                          <p:val>
                                            <p:strVal val="#ppt_w"/>
                                          </p:val>
                                        </p:tav>
                                      </p:tavLst>
                                    </p:anim>
                                    <p:anim calcmode="lin" valueType="num">
                                      <p:cBhvr>
                                        <p:cTn id="8" dur="250" fill="hold"/>
                                        <p:tgtEl>
                                          <p:spTgt spid="5"/>
                                        </p:tgtEl>
                                        <p:attrNameLst>
                                          <p:attrName>ppt_h</p:attrName>
                                        </p:attrNameLst>
                                      </p:cBhvr>
                                      <p:tavLst>
                                        <p:tav tm="0">
                                          <p:val>
                                            <p:strVal val="2/3*#ppt_h"/>
                                          </p:val>
                                        </p:tav>
                                        <p:tav tm="100000">
                                          <p:val>
                                            <p:strVal val="#ppt_h"/>
                                          </p:val>
                                        </p:tav>
                                      </p:tavLst>
                                    </p:anim>
                                  </p:childTnLst>
                                </p:cTn>
                              </p:par>
                              <p:par>
                                <p:cTn id="9" presetID="42" presetClass="path" presetSubtype="0" accel="49333" decel="50667" fill="hold" grpId="1" nodeType="withEffect">
                                  <p:stCondLst>
                                    <p:cond delay="1000"/>
                                  </p:stCondLst>
                                  <p:childTnLst>
                                    <p:animMotion origin="layout" path="M -2.5E-6 1.85185E-6 L -0.06797 0.00092 " pathEditMode="relative" rAng="0" ptsTypes="AA">
                                      <p:cBhvr>
                                        <p:cTn id="10" dur="500" spd="-100000" fill="hold"/>
                                        <p:tgtEl>
                                          <p:spTgt spid="5"/>
                                        </p:tgtEl>
                                        <p:attrNameLst>
                                          <p:attrName>ppt_x</p:attrName>
                                          <p:attrName>ppt_y</p:attrName>
                                        </p:attrNameLst>
                                      </p:cBhvr>
                                      <p:rCtr x="-3398"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A888D0F6-ECEA-0D36-AE9F-275E3AB495E4}"/>
              </a:ext>
            </a:extLst>
          </p:cNvPr>
          <p:cNvGrpSpPr/>
          <p:nvPr/>
        </p:nvGrpSpPr>
        <p:grpSpPr>
          <a:xfrm>
            <a:off x="9707133" y="976510"/>
            <a:ext cx="1302018" cy="4862870"/>
            <a:chOff x="7383468" y="962933"/>
            <a:chExt cx="1065213" cy="4862870"/>
          </a:xfrm>
        </p:grpSpPr>
        <p:sp>
          <p:nvSpPr>
            <p:cNvPr id="6" name="TextBox 10">
              <a:extLst>
                <a:ext uri="{FF2B5EF4-FFF2-40B4-BE49-F238E27FC236}">
                  <a16:creationId xmlns:a16="http://schemas.microsoft.com/office/drawing/2014/main" id="{542B20CC-86CF-34E1-7C0C-D1C2F8FCE888}"/>
                </a:ext>
              </a:extLst>
            </p:cNvPr>
            <p:cNvSpPr txBox="1">
              <a:spLocks noChangeArrowheads="1"/>
            </p:cNvSpPr>
            <p:nvPr/>
          </p:nvSpPr>
          <p:spPr bwMode="auto">
            <a:xfrm>
              <a:off x="7383468" y="962933"/>
              <a:ext cx="1065213" cy="4862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lgn="ctr" eaLnBrk="1" hangingPunct="1">
                <a:spcBef>
                  <a:spcPct val="0"/>
                </a:spcBef>
                <a:buClrTx/>
                <a:buFontTx/>
                <a:buNone/>
              </a:pPr>
              <a:r>
                <a:rPr lang="en-US" altLang="en-US" sz="1200" b="1" dirty="0">
                  <a:solidFill>
                    <a:schemeClr val="tx1"/>
                  </a:solidFill>
                  <a:latin typeface="+mn-lt"/>
                </a:rPr>
                <a:t>Higher </a:t>
              </a: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r>
                <a:rPr lang="en-US" altLang="en-US" sz="1200" b="1" dirty="0">
                  <a:solidFill>
                    <a:schemeClr val="tx1"/>
                  </a:solidFill>
                  <a:latin typeface="+mn-lt"/>
                </a:rPr>
                <a:t>Marketing</a:t>
              </a:r>
            </a:p>
            <a:p>
              <a:pPr algn="ctr" eaLnBrk="1" hangingPunct="1">
                <a:spcBef>
                  <a:spcPct val="0"/>
                </a:spcBef>
                <a:buClrTx/>
                <a:buFontTx/>
                <a:buNone/>
              </a:pPr>
              <a:r>
                <a:rPr lang="en-US" altLang="en-US" sz="1200" b="1" dirty="0">
                  <a:solidFill>
                    <a:schemeClr val="tx1"/>
                  </a:solidFill>
                  <a:latin typeface="+mn-lt"/>
                </a:rPr>
                <a:t> Performance</a:t>
              </a: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r>
                <a:rPr lang="en-US" altLang="en-US" sz="1200" b="1" dirty="0">
                  <a:solidFill>
                    <a:schemeClr val="tx1"/>
                  </a:solidFill>
                  <a:latin typeface="+mn-lt"/>
                </a:rPr>
                <a:t>Lower </a:t>
              </a:r>
            </a:p>
          </p:txBody>
        </p:sp>
        <p:cxnSp>
          <p:nvCxnSpPr>
            <p:cNvPr id="7" name="Straight Arrow Connector 15">
              <a:extLst>
                <a:ext uri="{FF2B5EF4-FFF2-40B4-BE49-F238E27FC236}">
                  <a16:creationId xmlns:a16="http://schemas.microsoft.com/office/drawing/2014/main" id="{8309372C-DC49-FBCB-B218-956B114CB57C}"/>
                </a:ext>
              </a:extLst>
            </p:cNvPr>
            <p:cNvCxnSpPr>
              <a:cxnSpLocks noChangeShapeType="1"/>
            </p:cNvCxnSpPr>
            <p:nvPr/>
          </p:nvCxnSpPr>
          <p:spPr bwMode="auto">
            <a:xfrm flipV="1">
              <a:off x="7911068" y="1217925"/>
              <a:ext cx="2" cy="1494102"/>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sp>
          <p:nvSpPr>
            <p:cNvPr id="8" name="Line 157">
              <a:extLst>
                <a:ext uri="{FF2B5EF4-FFF2-40B4-BE49-F238E27FC236}">
                  <a16:creationId xmlns:a16="http://schemas.microsoft.com/office/drawing/2014/main" id="{4237E8A1-01AB-FFDA-2A51-C7BC0159F37F}"/>
                </a:ext>
              </a:extLst>
            </p:cNvPr>
            <p:cNvSpPr>
              <a:spLocks noChangeShapeType="1"/>
            </p:cNvSpPr>
            <p:nvPr/>
          </p:nvSpPr>
          <p:spPr bwMode="auto">
            <a:xfrm>
              <a:off x="7918085" y="3182916"/>
              <a:ext cx="0" cy="204979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en-US" dirty="0"/>
            </a:p>
          </p:txBody>
        </p:sp>
      </p:grpSp>
      <p:sp>
        <p:nvSpPr>
          <p:cNvPr id="14" name="Title 2">
            <a:extLst>
              <a:ext uri="{FF2B5EF4-FFF2-40B4-BE49-F238E27FC236}">
                <a16:creationId xmlns:a16="http://schemas.microsoft.com/office/drawing/2014/main" id="{9E968EB3-82C6-D8E7-E279-98A4FF1AE120}"/>
              </a:ext>
            </a:extLst>
          </p:cNvPr>
          <p:cNvSpPr>
            <a:spLocks noGrp="1"/>
          </p:cNvSpPr>
          <p:nvPr>
            <p:ph type="title"/>
          </p:nvPr>
        </p:nvSpPr>
        <p:spPr>
          <a:xfrm>
            <a:off x="184288" y="0"/>
            <a:ext cx="11725137" cy="441916"/>
          </a:xfrm>
        </p:spPr>
        <p:txBody>
          <a:bodyPr/>
          <a:lstStyle/>
          <a:p>
            <a:r>
              <a:rPr lang="en-US" sz="2000" dirty="0"/>
              <a:t>Brandex</a:t>
            </a:r>
            <a:r>
              <a:rPr lang="en-US" sz="2000" baseline="30000" dirty="0"/>
              <a:t>®</a:t>
            </a:r>
            <a:r>
              <a:rPr lang="en-US" sz="2000" dirty="0"/>
              <a:t> Safety &amp; </a:t>
            </a:r>
            <a:r>
              <a:rPr lang="en-US" sz="2000" dirty="0">
                <a:solidFill>
                  <a:srgbClr val="1D3D7C"/>
                </a:solidFill>
              </a:rPr>
              <a:t>Marketing </a:t>
            </a:r>
            <a:r>
              <a:rPr lang="en-US" dirty="0">
                <a:solidFill>
                  <a:srgbClr val="1D3D7C"/>
                </a:solidFill>
              </a:rPr>
              <a:t>Summary (U.S. Overall)</a:t>
            </a:r>
          </a:p>
        </p:txBody>
      </p:sp>
      <p:grpSp>
        <p:nvGrpSpPr>
          <p:cNvPr id="76" name="Group 75">
            <a:extLst>
              <a:ext uri="{FF2B5EF4-FFF2-40B4-BE49-F238E27FC236}">
                <a16:creationId xmlns:a16="http://schemas.microsoft.com/office/drawing/2014/main" id="{AB6EA524-4814-4D17-0F24-1E0FCB69EE48}"/>
              </a:ext>
            </a:extLst>
          </p:cNvPr>
          <p:cNvGrpSpPr/>
          <p:nvPr/>
        </p:nvGrpSpPr>
        <p:grpSpPr>
          <a:xfrm>
            <a:off x="1127554" y="5869550"/>
            <a:ext cx="8990912" cy="434819"/>
            <a:chOff x="1198574" y="5869550"/>
            <a:chExt cx="8990912" cy="434819"/>
          </a:xfrm>
        </p:grpSpPr>
        <p:sp>
          <p:nvSpPr>
            <p:cNvPr id="9" name="Rectangle 71">
              <a:extLst>
                <a:ext uri="{FF2B5EF4-FFF2-40B4-BE49-F238E27FC236}">
                  <a16:creationId xmlns:a16="http://schemas.microsoft.com/office/drawing/2014/main" id="{EF169FA5-EBE3-5E5C-29CF-417A4A9FC693}"/>
                </a:ext>
              </a:extLst>
            </p:cNvPr>
            <p:cNvSpPr>
              <a:spLocks noChangeArrowheads="1"/>
            </p:cNvSpPr>
            <p:nvPr/>
          </p:nvSpPr>
          <p:spPr bwMode="auto">
            <a:xfrm>
              <a:off x="5416092" y="5869550"/>
              <a:ext cx="161422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Memorability - 15%</a:t>
              </a:r>
            </a:p>
          </p:txBody>
        </p:sp>
        <p:sp>
          <p:nvSpPr>
            <p:cNvPr id="11" name="Rectangle 81">
              <a:extLst>
                <a:ext uri="{FF2B5EF4-FFF2-40B4-BE49-F238E27FC236}">
                  <a16:creationId xmlns:a16="http://schemas.microsoft.com/office/drawing/2014/main" id="{5B29CFFA-547F-441A-8868-09F7C8F3883C}"/>
                </a:ext>
              </a:extLst>
            </p:cNvPr>
            <p:cNvSpPr>
              <a:spLocks noChangeArrowheads="1"/>
            </p:cNvSpPr>
            <p:nvPr/>
          </p:nvSpPr>
          <p:spPr bwMode="auto">
            <a:xfrm>
              <a:off x="7860322" y="5880090"/>
              <a:ext cx="232916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Personal Preferences - 15% </a:t>
              </a:r>
            </a:p>
          </p:txBody>
        </p:sp>
        <p:sp>
          <p:nvSpPr>
            <p:cNvPr id="13" name="Rectangle 66">
              <a:extLst>
                <a:ext uri="{FF2B5EF4-FFF2-40B4-BE49-F238E27FC236}">
                  <a16:creationId xmlns:a16="http://schemas.microsoft.com/office/drawing/2014/main" id="{C6F6A242-F67E-CC3E-87A5-E74BA5C41C21}"/>
                </a:ext>
              </a:extLst>
            </p:cNvPr>
            <p:cNvSpPr>
              <a:spLocks noChangeArrowheads="1"/>
            </p:cNvSpPr>
            <p:nvPr/>
          </p:nvSpPr>
          <p:spPr bwMode="auto">
            <a:xfrm>
              <a:off x="1459488" y="5873482"/>
              <a:ext cx="528539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DSI Safety Recommendations - </a:t>
              </a:r>
            </a:p>
            <a:p>
              <a:pPr>
                <a:spcBef>
                  <a:spcPct val="0"/>
                </a:spcBef>
                <a:buClrTx/>
                <a:buFontTx/>
                <a:buNone/>
              </a:pPr>
              <a:r>
                <a:rPr lang="en-US" altLang="en-US" sz="1400" dirty="0">
                  <a:solidFill>
                    <a:srgbClr val="009900"/>
                  </a:solidFill>
                  <a:latin typeface="+mn-lt"/>
                </a:rPr>
                <a:t>Primary</a:t>
              </a:r>
              <a:r>
                <a:rPr lang="en-US" altLang="en-US" sz="1400" dirty="0">
                  <a:solidFill>
                    <a:srgbClr val="000000"/>
                  </a:solidFill>
                  <a:latin typeface="+mn-lt"/>
                </a:rPr>
                <a:t> 70% - </a:t>
              </a:r>
              <a:r>
                <a:rPr lang="en-US" altLang="en-US" sz="1400" dirty="0">
                  <a:solidFill>
                    <a:srgbClr val="7F7F7F"/>
                  </a:solidFill>
                  <a:latin typeface="+mn-lt"/>
                </a:rPr>
                <a:t>Secondary</a:t>
              </a:r>
              <a:r>
                <a:rPr lang="en-US" altLang="en-US" sz="1400" dirty="0">
                  <a:solidFill>
                    <a:srgbClr val="000000"/>
                  </a:solidFill>
                  <a:latin typeface="+mn-lt"/>
                </a:rPr>
                <a:t> 35% - </a:t>
              </a:r>
              <a:r>
                <a:rPr lang="en-US" altLang="en-US" sz="1400" dirty="0">
                  <a:solidFill>
                    <a:srgbClr val="FF0000"/>
                  </a:solidFill>
                  <a:latin typeface="+mn-lt"/>
                </a:rPr>
                <a:t>Tertiary</a:t>
              </a:r>
              <a:r>
                <a:rPr lang="en-US" altLang="en-US" sz="1400" dirty="0">
                  <a:solidFill>
                    <a:srgbClr val="000000"/>
                  </a:solidFill>
                  <a:latin typeface="+mn-lt"/>
                </a:rPr>
                <a:t> 0%</a:t>
              </a:r>
            </a:p>
          </p:txBody>
        </p:sp>
        <p:sp>
          <p:nvSpPr>
            <p:cNvPr id="18" name="Oval 17">
              <a:extLst>
                <a:ext uri="{FF2B5EF4-FFF2-40B4-BE49-F238E27FC236}">
                  <a16:creationId xmlns:a16="http://schemas.microsoft.com/office/drawing/2014/main" id="{7C19B75D-EE26-0A34-0313-FE50654E56FC}"/>
                </a:ext>
              </a:extLst>
            </p:cNvPr>
            <p:cNvSpPr/>
            <p:nvPr/>
          </p:nvSpPr>
          <p:spPr>
            <a:xfrm>
              <a:off x="5150754" y="5900770"/>
              <a:ext cx="175248" cy="166629"/>
            </a:xfrm>
            <a:prstGeom prst="ellipse">
              <a:avLst/>
            </a:prstGeom>
            <a:solidFill>
              <a:srgbClr val="009DD9"/>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E5C1723B-9CE4-C606-69F0-FDBCB84A839C}"/>
                </a:ext>
              </a:extLst>
            </p:cNvPr>
            <p:cNvSpPr/>
            <p:nvPr/>
          </p:nvSpPr>
          <p:spPr>
            <a:xfrm>
              <a:off x="1198574" y="5887377"/>
              <a:ext cx="175248" cy="166629"/>
            </a:xfrm>
            <a:prstGeom prst="ellipse">
              <a:avLst/>
            </a:prstGeom>
            <a:solidFill>
              <a:srgbClr val="1D3C7C"/>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263DA15C-3CBA-1BBA-880E-18C193B84EBB}"/>
                </a:ext>
              </a:extLst>
            </p:cNvPr>
            <p:cNvSpPr/>
            <p:nvPr/>
          </p:nvSpPr>
          <p:spPr>
            <a:xfrm>
              <a:off x="7561866" y="5900770"/>
              <a:ext cx="175248" cy="166629"/>
            </a:xfrm>
            <a:prstGeom prst="ellipse">
              <a:avLst/>
            </a:prstGeom>
            <a:solidFill>
              <a:srgbClr val="0BD0D9"/>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STNAME29">
            <a:extLst>
              <a:ext uri="{FF2B5EF4-FFF2-40B4-BE49-F238E27FC236}">
                <a16:creationId xmlns:a16="http://schemas.microsoft.com/office/drawing/2014/main" id="{9545C2DC-3EB9-8821-6346-4706952257E2}"/>
              </a:ext>
            </a:extLst>
          </p:cNvPr>
          <p:cNvSpPr>
            <a:spLocks noChangeArrowheads="1"/>
          </p:cNvSpPr>
          <p:nvPr/>
        </p:nvSpPr>
        <p:spPr bwMode="auto">
          <a:xfrm>
            <a:off x="2734521" y="5700679"/>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10" name="TESTNAME28">
            <a:extLst>
              <a:ext uri="{FF2B5EF4-FFF2-40B4-BE49-F238E27FC236}">
                <a16:creationId xmlns:a16="http://schemas.microsoft.com/office/drawing/2014/main" id="{33B98791-EA25-17B0-BA34-57F048904482}"/>
              </a:ext>
            </a:extLst>
          </p:cNvPr>
          <p:cNvSpPr>
            <a:spLocks noChangeArrowheads="1"/>
          </p:cNvSpPr>
          <p:nvPr/>
        </p:nvSpPr>
        <p:spPr bwMode="auto">
          <a:xfrm>
            <a:off x="2734521" y="5542346"/>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12" name="TESTNAME27">
            <a:extLst>
              <a:ext uri="{FF2B5EF4-FFF2-40B4-BE49-F238E27FC236}">
                <a16:creationId xmlns:a16="http://schemas.microsoft.com/office/drawing/2014/main" id="{9D822093-C47D-7892-0F77-8118EE4770E7}"/>
              </a:ext>
            </a:extLst>
          </p:cNvPr>
          <p:cNvSpPr>
            <a:spLocks noChangeArrowheads="1"/>
          </p:cNvSpPr>
          <p:nvPr/>
        </p:nvSpPr>
        <p:spPr bwMode="auto">
          <a:xfrm>
            <a:off x="2734521" y="5375011"/>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16" name="TESTNAME26">
            <a:extLst>
              <a:ext uri="{FF2B5EF4-FFF2-40B4-BE49-F238E27FC236}">
                <a16:creationId xmlns:a16="http://schemas.microsoft.com/office/drawing/2014/main" id="{AE4615DD-7631-005C-F36D-7F5CE49D3583}"/>
              </a:ext>
            </a:extLst>
          </p:cNvPr>
          <p:cNvSpPr>
            <a:spLocks noChangeArrowheads="1"/>
          </p:cNvSpPr>
          <p:nvPr/>
        </p:nvSpPr>
        <p:spPr bwMode="auto">
          <a:xfrm>
            <a:off x="2734521" y="5207970"/>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17" name="TESTNAME25">
            <a:extLst>
              <a:ext uri="{FF2B5EF4-FFF2-40B4-BE49-F238E27FC236}">
                <a16:creationId xmlns:a16="http://schemas.microsoft.com/office/drawing/2014/main" id="{43143F5E-8DCB-B7D4-2424-5A9BB4A69033}"/>
              </a:ext>
            </a:extLst>
          </p:cNvPr>
          <p:cNvSpPr>
            <a:spLocks noChangeArrowheads="1"/>
          </p:cNvSpPr>
          <p:nvPr/>
        </p:nvSpPr>
        <p:spPr bwMode="auto">
          <a:xfrm>
            <a:off x="2734521" y="5029883"/>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20" name="TESTNAME24">
            <a:extLst>
              <a:ext uri="{FF2B5EF4-FFF2-40B4-BE49-F238E27FC236}">
                <a16:creationId xmlns:a16="http://schemas.microsoft.com/office/drawing/2014/main" id="{4D716BD2-55CD-4B76-A0E2-4B78B339429C}"/>
              </a:ext>
            </a:extLst>
          </p:cNvPr>
          <p:cNvSpPr>
            <a:spLocks noChangeArrowheads="1"/>
          </p:cNvSpPr>
          <p:nvPr/>
        </p:nvSpPr>
        <p:spPr bwMode="auto">
          <a:xfrm>
            <a:off x="2734521" y="4860993"/>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22" name="TESTNAME23">
            <a:extLst>
              <a:ext uri="{FF2B5EF4-FFF2-40B4-BE49-F238E27FC236}">
                <a16:creationId xmlns:a16="http://schemas.microsoft.com/office/drawing/2014/main" id="{5C735545-9F09-2143-A584-FFF4889FE516}"/>
              </a:ext>
            </a:extLst>
          </p:cNvPr>
          <p:cNvSpPr>
            <a:spLocks noChangeArrowheads="1"/>
          </p:cNvSpPr>
          <p:nvPr/>
        </p:nvSpPr>
        <p:spPr bwMode="auto">
          <a:xfrm>
            <a:off x="2734521" y="4692437"/>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23" name="TESTNAME22">
            <a:extLst>
              <a:ext uri="{FF2B5EF4-FFF2-40B4-BE49-F238E27FC236}">
                <a16:creationId xmlns:a16="http://schemas.microsoft.com/office/drawing/2014/main" id="{3D875A3B-A398-C3B8-CD54-106060DCA06B}"/>
              </a:ext>
            </a:extLst>
          </p:cNvPr>
          <p:cNvSpPr>
            <a:spLocks noChangeArrowheads="1"/>
          </p:cNvSpPr>
          <p:nvPr/>
        </p:nvSpPr>
        <p:spPr bwMode="auto">
          <a:xfrm>
            <a:off x="2734521" y="4515579"/>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24" name="TESTNAME21">
            <a:extLst>
              <a:ext uri="{FF2B5EF4-FFF2-40B4-BE49-F238E27FC236}">
                <a16:creationId xmlns:a16="http://schemas.microsoft.com/office/drawing/2014/main" id="{913A8016-E07E-2C37-6AFD-B5553AC9A1F3}"/>
              </a:ext>
            </a:extLst>
          </p:cNvPr>
          <p:cNvSpPr>
            <a:spLocks noChangeArrowheads="1"/>
          </p:cNvSpPr>
          <p:nvPr/>
        </p:nvSpPr>
        <p:spPr bwMode="auto">
          <a:xfrm>
            <a:off x="2734521" y="4334071"/>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25" name="TESTNAME20">
            <a:extLst>
              <a:ext uri="{FF2B5EF4-FFF2-40B4-BE49-F238E27FC236}">
                <a16:creationId xmlns:a16="http://schemas.microsoft.com/office/drawing/2014/main" id="{19829A20-638F-680A-EAA7-C15CAD054372}"/>
              </a:ext>
            </a:extLst>
          </p:cNvPr>
          <p:cNvSpPr>
            <a:spLocks noChangeArrowheads="1"/>
          </p:cNvSpPr>
          <p:nvPr/>
        </p:nvSpPr>
        <p:spPr bwMode="auto">
          <a:xfrm>
            <a:off x="2734521" y="4156352"/>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graphicFrame>
        <p:nvGraphicFramePr>
          <p:cNvPr id="15" name="Chart 14">
            <a:extLst>
              <a:ext uri="{FF2B5EF4-FFF2-40B4-BE49-F238E27FC236}">
                <a16:creationId xmlns:a16="http://schemas.microsoft.com/office/drawing/2014/main" id="{D4CF77ED-BB6E-DE8F-F1AC-FFA191FE48C0}"/>
              </a:ext>
            </a:extLst>
          </p:cNvPr>
          <p:cNvGraphicFramePr/>
          <p:nvPr>
            <p:extLst>
              <p:ext uri="{D42A27DB-BD31-4B8C-83A1-F6EECF244321}">
                <p14:modId xmlns:p14="http://schemas.microsoft.com/office/powerpoint/2010/main" val="539380598"/>
              </p:ext>
            </p:extLst>
          </p:nvPr>
        </p:nvGraphicFramePr>
        <p:xfrm>
          <a:off x="2729681" y="719666"/>
          <a:ext cx="6804937" cy="4972000"/>
        </p:xfrm>
        <a:graphic>
          <a:graphicData uri="http://schemas.openxmlformats.org/drawingml/2006/chart">
            <c:chart xmlns:c="http://schemas.openxmlformats.org/drawingml/2006/chart" xmlns:r="http://schemas.openxmlformats.org/officeDocument/2006/relationships" r:id="rId2"/>
          </a:graphicData>
        </a:graphic>
      </p:graphicFrame>
      <p:sp>
        <p:nvSpPr>
          <p:cNvPr id="79" name="TESTNAME29">
            <a:extLst>
              <a:ext uri="{FF2B5EF4-FFF2-40B4-BE49-F238E27FC236}">
                <a16:creationId xmlns:a16="http://schemas.microsoft.com/office/drawing/2014/main" id="{3119999F-E166-4E19-D0A5-A70BA061913A}"/>
              </a:ext>
            </a:extLst>
          </p:cNvPr>
          <p:cNvSpPr>
            <a:spLocks noChangeArrowheads="1"/>
          </p:cNvSpPr>
          <p:nvPr/>
        </p:nvSpPr>
        <p:spPr bwMode="auto">
          <a:xfrm>
            <a:off x="2075751" y="57006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80" name="TESTNAME28">
            <a:extLst>
              <a:ext uri="{FF2B5EF4-FFF2-40B4-BE49-F238E27FC236}">
                <a16:creationId xmlns:a16="http://schemas.microsoft.com/office/drawing/2014/main" id="{6AFE90D6-44E7-865E-3723-2FC0FB36D011}"/>
              </a:ext>
            </a:extLst>
          </p:cNvPr>
          <p:cNvSpPr>
            <a:spLocks noChangeArrowheads="1"/>
          </p:cNvSpPr>
          <p:nvPr/>
        </p:nvSpPr>
        <p:spPr bwMode="auto">
          <a:xfrm>
            <a:off x="2075751" y="554234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81" name="TESTNAME27">
            <a:extLst>
              <a:ext uri="{FF2B5EF4-FFF2-40B4-BE49-F238E27FC236}">
                <a16:creationId xmlns:a16="http://schemas.microsoft.com/office/drawing/2014/main" id="{3CB8FE69-87D9-D6CE-1040-900693E7105D}"/>
              </a:ext>
            </a:extLst>
          </p:cNvPr>
          <p:cNvSpPr>
            <a:spLocks noChangeArrowheads="1"/>
          </p:cNvSpPr>
          <p:nvPr/>
        </p:nvSpPr>
        <p:spPr bwMode="auto">
          <a:xfrm>
            <a:off x="2075751" y="537501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82" name="TESTNAME26">
            <a:extLst>
              <a:ext uri="{FF2B5EF4-FFF2-40B4-BE49-F238E27FC236}">
                <a16:creationId xmlns:a16="http://schemas.microsoft.com/office/drawing/2014/main" id="{7156E05F-BD89-D3C2-980F-495E0D6A97BB}"/>
              </a:ext>
            </a:extLst>
          </p:cNvPr>
          <p:cNvSpPr>
            <a:spLocks noChangeArrowheads="1"/>
          </p:cNvSpPr>
          <p:nvPr/>
        </p:nvSpPr>
        <p:spPr bwMode="auto">
          <a:xfrm>
            <a:off x="2075751" y="52079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83" name="TESTNAME25">
            <a:extLst>
              <a:ext uri="{FF2B5EF4-FFF2-40B4-BE49-F238E27FC236}">
                <a16:creationId xmlns:a16="http://schemas.microsoft.com/office/drawing/2014/main" id="{9FDE20B0-3406-302C-C3CD-1683DB3776AB}"/>
              </a:ext>
            </a:extLst>
          </p:cNvPr>
          <p:cNvSpPr>
            <a:spLocks noChangeArrowheads="1"/>
          </p:cNvSpPr>
          <p:nvPr/>
        </p:nvSpPr>
        <p:spPr bwMode="auto">
          <a:xfrm>
            <a:off x="2075751" y="502988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84" name="TESTNAME24">
            <a:extLst>
              <a:ext uri="{FF2B5EF4-FFF2-40B4-BE49-F238E27FC236}">
                <a16:creationId xmlns:a16="http://schemas.microsoft.com/office/drawing/2014/main" id="{F733E2E8-D55C-FDD3-7B9C-4D06AC49C08D}"/>
              </a:ext>
            </a:extLst>
          </p:cNvPr>
          <p:cNvSpPr>
            <a:spLocks noChangeArrowheads="1"/>
          </p:cNvSpPr>
          <p:nvPr/>
        </p:nvSpPr>
        <p:spPr bwMode="auto">
          <a:xfrm>
            <a:off x="2075751" y="486099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85" name="TESTNAME23">
            <a:extLst>
              <a:ext uri="{FF2B5EF4-FFF2-40B4-BE49-F238E27FC236}">
                <a16:creationId xmlns:a16="http://schemas.microsoft.com/office/drawing/2014/main" id="{2B50FBEA-7FB6-9C79-22E4-3168A62C64F4}"/>
              </a:ext>
            </a:extLst>
          </p:cNvPr>
          <p:cNvSpPr>
            <a:spLocks noChangeArrowheads="1"/>
          </p:cNvSpPr>
          <p:nvPr/>
        </p:nvSpPr>
        <p:spPr bwMode="auto">
          <a:xfrm>
            <a:off x="2075751" y="46924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86" name="TESTNAME22">
            <a:extLst>
              <a:ext uri="{FF2B5EF4-FFF2-40B4-BE49-F238E27FC236}">
                <a16:creationId xmlns:a16="http://schemas.microsoft.com/office/drawing/2014/main" id="{C9125A9C-93DD-FC31-3C80-FDA32811473D}"/>
              </a:ext>
            </a:extLst>
          </p:cNvPr>
          <p:cNvSpPr>
            <a:spLocks noChangeArrowheads="1"/>
          </p:cNvSpPr>
          <p:nvPr/>
        </p:nvSpPr>
        <p:spPr bwMode="auto">
          <a:xfrm>
            <a:off x="2075751" y="4515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87" name="TESTNAME21">
            <a:extLst>
              <a:ext uri="{FF2B5EF4-FFF2-40B4-BE49-F238E27FC236}">
                <a16:creationId xmlns:a16="http://schemas.microsoft.com/office/drawing/2014/main" id="{FABDCE9C-D0D9-3AA2-444F-4392C73E4312}"/>
              </a:ext>
            </a:extLst>
          </p:cNvPr>
          <p:cNvSpPr>
            <a:spLocks noChangeArrowheads="1"/>
          </p:cNvSpPr>
          <p:nvPr/>
        </p:nvSpPr>
        <p:spPr bwMode="auto">
          <a:xfrm>
            <a:off x="2075751" y="433407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88" name="TESTNAME20">
            <a:extLst>
              <a:ext uri="{FF2B5EF4-FFF2-40B4-BE49-F238E27FC236}">
                <a16:creationId xmlns:a16="http://schemas.microsoft.com/office/drawing/2014/main" id="{BE339948-6DCC-5EEC-2E36-4369FDF04265}"/>
              </a:ext>
            </a:extLst>
          </p:cNvPr>
          <p:cNvSpPr>
            <a:spLocks noChangeArrowheads="1"/>
          </p:cNvSpPr>
          <p:nvPr/>
        </p:nvSpPr>
        <p:spPr bwMode="auto">
          <a:xfrm>
            <a:off x="2075751" y="415635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89" name="TESTNAME19">
            <a:extLst>
              <a:ext uri="{FF2B5EF4-FFF2-40B4-BE49-F238E27FC236}">
                <a16:creationId xmlns:a16="http://schemas.microsoft.com/office/drawing/2014/main" id="{9F88BD1E-E17F-11EA-DCFF-7D2953D7CB1E}"/>
              </a:ext>
            </a:extLst>
          </p:cNvPr>
          <p:cNvSpPr>
            <a:spLocks noChangeArrowheads="1"/>
          </p:cNvSpPr>
          <p:nvPr/>
        </p:nvSpPr>
        <p:spPr bwMode="auto">
          <a:xfrm>
            <a:off x="2075751" y="39786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90" name="TESTNAME18">
            <a:extLst>
              <a:ext uri="{FF2B5EF4-FFF2-40B4-BE49-F238E27FC236}">
                <a16:creationId xmlns:a16="http://schemas.microsoft.com/office/drawing/2014/main" id="{A0CE5CB5-FA27-7DD1-0BEC-FAC21F85374D}"/>
              </a:ext>
            </a:extLst>
          </p:cNvPr>
          <p:cNvSpPr>
            <a:spLocks noChangeArrowheads="1"/>
          </p:cNvSpPr>
          <p:nvPr/>
        </p:nvSpPr>
        <p:spPr bwMode="auto">
          <a:xfrm>
            <a:off x="2075751" y="380091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91" name="TESTNAME17">
            <a:extLst>
              <a:ext uri="{FF2B5EF4-FFF2-40B4-BE49-F238E27FC236}">
                <a16:creationId xmlns:a16="http://schemas.microsoft.com/office/drawing/2014/main" id="{27E2D9E1-7C45-514E-8699-495D143F6C31}"/>
              </a:ext>
            </a:extLst>
          </p:cNvPr>
          <p:cNvSpPr>
            <a:spLocks noChangeArrowheads="1"/>
          </p:cNvSpPr>
          <p:nvPr/>
        </p:nvSpPr>
        <p:spPr bwMode="auto">
          <a:xfrm>
            <a:off x="2075751" y="362319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92" name="TESTNAME16">
            <a:extLst>
              <a:ext uri="{FF2B5EF4-FFF2-40B4-BE49-F238E27FC236}">
                <a16:creationId xmlns:a16="http://schemas.microsoft.com/office/drawing/2014/main" id="{B8B41E50-80A2-7742-2D76-D881FC1D3371}"/>
              </a:ext>
            </a:extLst>
          </p:cNvPr>
          <p:cNvSpPr>
            <a:spLocks noChangeArrowheads="1"/>
          </p:cNvSpPr>
          <p:nvPr/>
        </p:nvSpPr>
        <p:spPr bwMode="auto">
          <a:xfrm>
            <a:off x="2075751" y="34454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93" name="TESTNAME15">
            <a:extLst>
              <a:ext uri="{FF2B5EF4-FFF2-40B4-BE49-F238E27FC236}">
                <a16:creationId xmlns:a16="http://schemas.microsoft.com/office/drawing/2014/main" id="{6B641737-334D-DB62-17B8-02C7CAF24289}"/>
              </a:ext>
            </a:extLst>
          </p:cNvPr>
          <p:cNvSpPr>
            <a:spLocks noChangeArrowheads="1"/>
          </p:cNvSpPr>
          <p:nvPr/>
        </p:nvSpPr>
        <p:spPr bwMode="auto">
          <a:xfrm>
            <a:off x="2075751" y="326775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94" name="TESTNAME14">
            <a:extLst>
              <a:ext uri="{FF2B5EF4-FFF2-40B4-BE49-F238E27FC236}">
                <a16:creationId xmlns:a16="http://schemas.microsoft.com/office/drawing/2014/main" id="{CD045348-CC68-EEF5-1432-DF16A1E3023B}"/>
              </a:ext>
            </a:extLst>
          </p:cNvPr>
          <p:cNvSpPr>
            <a:spLocks noChangeArrowheads="1"/>
          </p:cNvSpPr>
          <p:nvPr/>
        </p:nvSpPr>
        <p:spPr bwMode="auto">
          <a:xfrm>
            <a:off x="2075751" y="30900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95" name="TESTNAME13">
            <a:extLst>
              <a:ext uri="{FF2B5EF4-FFF2-40B4-BE49-F238E27FC236}">
                <a16:creationId xmlns:a16="http://schemas.microsoft.com/office/drawing/2014/main" id="{FA1F9A19-AAAD-EE1E-B942-5C0D157A2D03}"/>
              </a:ext>
            </a:extLst>
          </p:cNvPr>
          <p:cNvSpPr>
            <a:spLocks noChangeArrowheads="1"/>
          </p:cNvSpPr>
          <p:nvPr/>
        </p:nvSpPr>
        <p:spPr bwMode="auto">
          <a:xfrm>
            <a:off x="2075751" y="29123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96" name="TESTNAME12">
            <a:extLst>
              <a:ext uri="{FF2B5EF4-FFF2-40B4-BE49-F238E27FC236}">
                <a16:creationId xmlns:a16="http://schemas.microsoft.com/office/drawing/2014/main" id="{70F72FD9-F75D-F6E4-C897-60D0A8198542}"/>
              </a:ext>
            </a:extLst>
          </p:cNvPr>
          <p:cNvSpPr>
            <a:spLocks noChangeArrowheads="1"/>
          </p:cNvSpPr>
          <p:nvPr/>
        </p:nvSpPr>
        <p:spPr bwMode="auto">
          <a:xfrm>
            <a:off x="2075751" y="273459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97" name="TESTNAME11">
            <a:extLst>
              <a:ext uri="{FF2B5EF4-FFF2-40B4-BE49-F238E27FC236}">
                <a16:creationId xmlns:a16="http://schemas.microsoft.com/office/drawing/2014/main" id="{918995CD-734E-F0C8-13E2-44BFFD5213C5}"/>
              </a:ext>
            </a:extLst>
          </p:cNvPr>
          <p:cNvSpPr>
            <a:spLocks noChangeArrowheads="1"/>
          </p:cNvSpPr>
          <p:nvPr/>
        </p:nvSpPr>
        <p:spPr bwMode="auto">
          <a:xfrm>
            <a:off x="2075751" y="25568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98" name="TESTNAME10">
            <a:extLst>
              <a:ext uri="{FF2B5EF4-FFF2-40B4-BE49-F238E27FC236}">
                <a16:creationId xmlns:a16="http://schemas.microsoft.com/office/drawing/2014/main" id="{88361CD9-DE26-E708-DCCC-CE47C88554E4}"/>
              </a:ext>
            </a:extLst>
          </p:cNvPr>
          <p:cNvSpPr>
            <a:spLocks noChangeArrowheads="1"/>
          </p:cNvSpPr>
          <p:nvPr/>
        </p:nvSpPr>
        <p:spPr bwMode="auto">
          <a:xfrm>
            <a:off x="2075751" y="23791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99" name="TESTNAME09">
            <a:extLst>
              <a:ext uri="{FF2B5EF4-FFF2-40B4-BE49-F238E27FC236}">
                <a16:creationId xmlns:a16="http://schemas.microsoft.com/office/drawing/2014/main" id="{133B046E-C018-826E-C737-689DC29BE8A3}"/>
              </a:ext>
            </a:extLst>
          </p:cNvPr>
          <p:cNvSpPr>
            <a:spLocks noChangeArrowheads="1"/>
          </p:cNvSpPr>
          <p:nvPr/>
        </p:nvSpPr>
        <p:spPr bwMode="auto">
          <a:xfrm>
            <a:off x="2075751" y="220144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100" name="TESTNAME08">
            <a:extLst>
              <a:ext uri="{FF2B5EF4-FFF2-40B4-BE49-F238E27FC236}">
                <a16:creationId xmlns:a16="http://schemas.microsoft.com/office/drawing/2014/main" id="{EAED7C6E-0759-BFF4-2C98-1BA5C4921327}"/>
              </a:ext>
            </a:extLst>
          </p:cNvPr>
          <p:cNvSpPr>
            <a:spLocks noChangeArrowheads="1"/>
          </p:cNvSpPr>
          <p:nvPr/>
        </p:nvSpPr>
        <p:spPr bwMode="auto">
          <a:xfrm>
            <a:off x="2075751" y="20237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101" name="TESTNAME07">
            <a:extLst>
              <a:ext uri="{FF2B5EF4-FFF2-40B4-BE49-F238E27FC236}">
                <a16:creationId xmlns:a16="http://schemas.microsoft.com/office/drawing/2014/main" id="{13001C4D-6EA0-F203-BCE9-AAFB71C6DA12}"/>
              </a:ext>
            </a:extLst>
          </p:cNvPr>
          <p:cNvSpPr>
            <a:spLocks noChangeArrowheads="1"/>
          </p:cNvSpPr>
          <p:nvPr/>
        </p:nvSpPr>
        <p:spPr bwMode="auto">
          <a:xfrm>
            <a:off x="2075751" y="184600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102" name="TESTNAME06">
            <a:extLst>
              <a:ext uri="{FF2B5EF4-FFF2-40B4-BE49-F238E27FC236}">
                <a16:creationId xmlns:a16="http://schemas.microsoft.com/office/drawing/2014/main" id="{24719484-CE44-9F6D-23E5-BB7C54090866}"/>
              </a:ext>
            </a:extLst>
          </p:cNvPr>
          <p:cNvSpPr>
            <a:spLocks noChangeArrowheads="1"/>
          </p:cNvSpPr>
          <p:nvPr/>
        </p:nvSpPr>
        <p:spPr bwMode="auto">
          <a:xfrm>
            <a:off x="2075751" y="16682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103" name="TESTNAME05">
            <a:extLst>
              <a:ext uri="{FF2B5EF4-FFF2-40B4-BE49-F238E27FC236}">
                <a16:creationId xmlns:a16="http://schemas.microsoft.com/office/drawing/2014/main" id="{B12AEB15-6DF6-1C0D-91FA-1533383D27DE}"/>
              </a:ext>
            </a:extLst>
          </p:cNvPr>
          <p:cNvSpPr>
            <a:spLocks noChangeArrowheads="1"/>
          </p:cNvSpPr>
          <p:nvPr/>
        </p:nvSpPr>
        <p:spPr bwMode="auto">
          <a:xfrm>
            <a:off x="2075751" y="14905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104" name="TESTNAME04">
            <a:extLst>
              <a:ext uri="{FF2B5EF4-FFF2-40B4-BE49-F238E27FC236}">
                <a16:creationId xmlns:a16="http://schemas.microsoft.com/office/drawing/2014/main" id="{18E1C31F-EDFC-F796-51D6-30678FD49AFF}"/>
              </a:ext>
            </a:extLst>
          </p:cNvPr>
          <p:cNvSpPr>
            <a:spLocks noChangeArrowheads="1"/>
          </p:cNvSpPr>
          <p:nvPr/>
        </p:nvSpPr>
        <p:spPr bwMode="auto">
          <a:xfrm>
            <a:off x="2075751" y="131284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105" name="TESTNAME03">
            <a:extLst>
              <a:ext uri="{FF2B5EF4-FFF2-40B4-BE49-F238E27FC236}">
                <a16:creationId xmlns:a16="http://schemas.microsoft.com/office/drawing/2014/main" id="{19C0D309-CDC6-416F-F3C7-0FDC932C2B08}"/>
              </a:ext>
            </a:extLst>
          </p:cNvPr>
          <p:cNvSpPr>
            <a:spLocks noChangeArrowheads="1"/>
          </p:cNvSpPr>
          <p:nvPr/>
        </p:nvSpPr>
        <p:spPr bwMode="auto">
          <a:xfrm>
            <a:off x="2075751" y="11351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106" name="TESTNAME02">
            <a:extLst>
              <a:ext uri="{FF2B5EF4-FFF2-40B4-BE49-F238E27FC236}">
                <a16:creationId xmlns:a16="http://schemas.microsoft.com/office/drawing/2014/main" id="{8560C666-737C-380B-F57E-42880FAA65A7}"/>
              </a:ext>
            </a:extLst>
          </p:cNvPr>
          <p:cNvSpPr>
            <a:spLocks noChangeArrowheads="1"/>
          </p:cNvSpPr>
          <p:nvPr/>
        </p:nvSpPr>
        <p:spPr bwMode="auto">
          <a:xfrm>
            <a:off x="2075751" y="95740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107" name="TESTNAME01">
            <a:extLst>
              <a:ext uri="{FF2B5EF4-FFF2-40B4-BE49-F238E27FC236}">
                <a16:creationId xmlns:a16="http://schemas.microsoft.com/office/drawing/2014/main" id="{DF9078EF-648B-9DD3-6B14-DD19C356FDE9}"/>
              </a:ext>
            </a:extLst>
          </p:cNvPr>
          <p:cNvSpPr>
            <a:spLocks noChangeArrowheads="1"/>
          </p:cNvSpPr>
          <p:nvPr/>
        </p:nvSpPr>
        <p:spPr bwMode="auto">
          <a:xfrm>
            <a:off x="2075751" y="7796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108" name="TESTNAME00">
            <a:extLst>
              <a:ext uri="{FF2B5EF4-FFF2-40B4-BE49-F238E27FC236}">
                <a16:creationId xmlns:a16="http://schemas.microsoft.com/office/drawing/2014/main" id="{0FB372F8-54FD-9751-DF19-BB61C528355B}"/>
              </a:ext>
            </a:extLst>
          </p:cNvPr>
          <p:cNvSpPr>
            <a:spLocks noChangeArrowheads="1"/>
          </p:cNvSpPr>
          <p:nvPr/>
        </p:nvSpPr>
        <p:spPr bwMode="auto">
          <a:xfrm>
            <a:off x="2070848" y="61178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1318304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98AB65-8A8B-CFB7-34BB-A39774E2F38C}"/>
              </a:ext>
            </a:extLst>
          </p:cNvPr>
          <p:cNvSpPr txBox="1"/>
          <p:nvPr/>
        </p:nvSpPr>
        <p:spPr>
          <a:xfrm>
            <a:off x="292963" y="648307"/>
            <a:ext cx="2938509" cy="1220551"/>
          </a:xfrm>
          <a:prstGeom prst="rect">
            <a:avLst/>
          </a:prstGeom>
          <a:effectLst/>
        </p:spPr>
        <p:txBody>
          <a:bodyPr vert="horz" wrap="square" lIns="0" tIns="192024" rIns="0" bIns="0" rtlCol="0" anchor="t" anchorCtr="0">
            <a:noAutofit/>
          </a:bodyPr>
          <a:lstStyle/>
          <a:p>
            <a:pPr algn="l"/>
            <a:endParaRPr lang="en-US" sz="4400" dirty="0">
              <a:latin typeface="Mathilde" panose="03050500000000020004" pitchFamily="66" charset="0"/>
            </a:endParaRPr>
          </a:p>
        </p:txBody>
      </p:sp>
      <p:sp>
        <p:nvSpPr>
          <p:cNvPr id="4" name="Rectangle 12">
            <a:extLst>
              <a:ext uri="{FF2B5EF4-FFF2-40B4-BE49-F238E27FC236}">
                <a16:creationId xmlns:a16="http://schemas.microsoft.com/office/drawing/2014/main" id="{D0232C1F-519F-8FFA-1AD5-AC5DDD65B42B}"/>
              </a:ext>
            </a:extLst>
          </p:cNvPr>
          <p:cNvSpPr>
            <a:spLocks noChangeArrowheads="1"/>
          </p:cNvSpPr>
          <p:nvPr/>
        </p:nvSpPr>
        <p:spPr bwMode="auto">
          <a:xfrm>
            <a:off x="797922" y="5940631"/>
            <a:ext cx="1060132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FontTx/>
              <a:buNone/>
            </a:pPr>
            <a:r>
              <a:rPr lang="en-US" altLang="en-US" sz="1400" dirty="0">
                <a:latin typeface="+mn-lt"/>
                <a:ea typeface="MS Mincho" panose="02020609040205080304" pitchFamily="49" charset="-128"/>
                <a:cs typeface="Times New Roman" panose="02020603050405020304" pitchFamily="18" charset="0"/>
              </a:rPr>
              <a:t>Memorability (%) | Personal Preferences (1 – 7)</a:t>
            </a:r>
            <a:endParaRPr lang="en-US" altLang="en-US" sz="1400" dirty="0">
              <a:latin typeface="+mn-lt"/>
            </a:endParaRPr>
          </a:p>
        </p:txBody>
      </p:sp>
      <p:sp>
        <p:nvSpPr>
          <p:cNvPr id="9" name="Title 2">
            <a:extLst>
              <a:ext uri="{FF2B5EF4-FFF2-40B4-BE49-F238E27FC236}">
                <a16:creationId xmlns:a16="http://schemas.microsoft.com/office/drawing/2014/main" id="{DA3FEA82-1B87-0DA3-0E38-2141C615FC1A}"/>
              </a:ext>
            </a:extLst>
          </p:cNvPr>
          <p:cNvSpPr>
            <a:spLocks noGrp="1"/>
          </p:cNvSpPr>
          <p:nvPr>
            <p:ph type="title"/>
          </p:nvPr>
        </p:nvSpPr>
        <p:spPr>
          <a:xfrm>
            <a:off x="184288" y="0"/>
            <a:ext cx="11725137" cy="441916"/>
          </a:xfrm>
        </p:spPr>
        <p:txBody>
          <a:bodyPr/>
          <a:lstStyle/>
          <a:p>
            <a:r>
              <a:rPr lang="en-US" sz="2000" dirty="0"/>
              <a:t>Brandex</a:t>
            </a:r>
            <a:r>
              <a:rPr lang="en-US" sz="2000" baseline="30000" dirty="0"/>
              <a:t>®</a:t>
            </a:r>
            <a:r>
              <a:rPr lang="en-US" sz="2000" dirty="0"/>
              <a:t> Safety &amp; </a:t>
            </a:r>
            <a:r>
              <a:rPr lang="en-US" sz="2000" dirty="0">
                <a:solidFill>
                  <a:srgbClr val="1D3D7C"/>
                </a:solidFill>
              </a:rPr>
              <a:t>Marketing </a:t>
            </a:r>
            <a:r>
              <a:rPr lang="en-US" dirty="0">
                <a:solidFill>
                  <a:srgbClr val="1D3D7C"/>
                </a:solidFill>
              </a:rPr>
              <a:t>Summary (U.S. Overall)</a:t>
            </a:r>
          </a:p>
        </p:txBody>
      </p:sp>
      <p:graphicFrame>
        <p:nvGraphicFramePr>
          <p:cNvPr id="5" name="Table 4">
            <a:extLst>
              <a:ext uri="{FF2B5EF4-FFF2-40B4-BE49-F238E27FC236}">
                <a16:creationId xmlns:a16="http://schemas.microsoft.com/office/drawing/2014/main" id="{9AEAB00F-0497-F38D-15B2-73B3B6CB372B}"/>
              </a:ext>
            </a:extLst>
          </p:cNvPr>
          <p:cNvGraphicFramePr>
            <a:graphicFrameLocks noGrp="1"/>
          </p:cNvGraphicFramePr>
          <p:nvPr>
            <p:extLst>
              <p:ext uri="{D42A27DB-BD31-4B8C-83A1-F6EECF244321}">
                <p14:modId xmlns:p14="http://schemas.microsoft.com/office/powerpoint/2010/main" val="702861339"/>
              </p:ext>
            </p:extLst>
          </p:nvPr>
        </p:nvGraphicFramePr>
        <p:xfrm>
          <a:off x="480849" y="757966"/>
          <a:ext cx="11217164" cy="6887253"/>
        </p:xfrm>
        <a:graphic>
          <a:graphicData uri="http://schemas.openxmlformats.org/drawingml/2006/table">
            <a:tbl>
              <a:tblPr/>
              <a:tblGrid>
                <a:gridCol w="1498767">
                  <a:extLst>
                    <a:ext uri="{9D8B030D-6E8A-4147-A177-3AD203B41FA5}">
                      <a16:colId xmlns:a16="http://schemas.microsoft.com/office/drawing/2014/main" val="1195084840"/>
                    </a:ext>
                  </a:extLst>
                </a:gridCol>
                <a:gridCol w="1557775">
                  <a:extLst>
                    <a:ext uri="{9D8B030D-6E8A-4147-A177-3AD203B41FA5}">
                      <a16:colId xmlns:a16="http://schemas.microsoft.com/office/drawing/2014/main" val="3631405147"/>
                    </a:ext>
                  </a:extLst>
                </a:gridCol>
                <a:gridCol w="1053269">
                  <a:extLst>
                    <a:ext uri="{9D8B030D-6E8A-4147-A177-3AD203B41FA5}">
                      <a16:colId xmlns:a16="http://schemas.microsoft.com/office/drawing/2014/main" val="1264934010"/>
                    </a:ext>
                  </a:extLst>
                </a:gridCol>
                <a:gridCol w="1144730">
                  <a:extLst>
                    <a:ext uri="{9D8B030D-6E8A-4147-A177-3AD203B41FA5}">
                      <a16:colId xmlns:a16="http://schemas.microsoft.com/office/drawing/2014/main" val="413152"/>
                    </a:ext>
                  </a:extLst>
                </a:gridCol>
                <a:gridCol w="1053269">
                  <a:extLst>
                    <a:ext uri="{9D8B030D-6E8A-4147-A177-3AD203B41FA5}">
                      <a16:colId xmlns:a16="http://schemas.microsoft.com/office/drawing/2014/main" val="1108978784"/>
                    </a:ext>
                  </a:extLst>
                </a:gridCol>
                <a:gridCol w="1053269">
                  <a:extLst>
                    <a:ext uri="{9D8B030D-6E8A-4147-A177-3AD203B41FA5}">
                      <a16:colId xmlns:a16="http://schemas.microsoft.com/office/drawing/2014/main" val="1413019049"/>
                    </a:ext>
                  </a:extLst>
                </a:gridCol>
                <a:gridCol w="1053269">
                  <a:extLst>
                    <a:ext uri="{9D8B030D-6E8A-4147-A177-3AD203B41FA5}">
                      <a16:colId xmlns:a16="http://schemas.microsoft.com/office/drawing/2014/main" val="2856461193"/>
                    </a:ext>
                  </a:extLst>
                </a:gridCol>
                <a:gridCol w="1053269">
                  <a:extLst>
                    <a:ext uri="{9D8B030D-6E8A-4147-A177-3AD203B41FA5}">
                      <a16:colId xmlns:a16="http://schemas.microsoft.com/office/drawing/2014/main" val="74087948"/>
                    </a:ext>
                  </a:extLst>
                </a:gridCol>
                <a:gridCol w="1053269">
                  <a:extLst>
                    <a:ext uri="{9D8B030D-6E8A-4147-A177-3AD203B41FA5}">
                      <a16:colId xmlns:a16="http://schemas.microsoft.com/office/drawing/2014/main" val="3141288975"/>
                    </a:ext>
                  </a:extLst>
                </a:gridCol>
                <a:gridCol w="696278">
                  <a:extLst>
                    <a:ext uri="{9D8B030D-6E8A-4147-A177-3AD203B41FA5}">
                      <a16:colId xmlns:a16="http://schemas.microsoft.com/office/drawing/2014/main" val="2529896232"/>
                    </a:ext>
                  </a:extLst>
                </a:gridCol>
              </a:tblGrid>
              <a:tr h="374823">
                <a:tc>
                  <a:txBody>
                    <a:bodyPr/>
                    <a:lstStyle/>
                    <a:p>
                      <a:pPr algn="ctr" rtl="0" fontAlgn="b"/>
                      <a:r>
                        <a:rPr lang="en-US" sz="1400" b="1" i="0" u="none" strike="noStrike" dirty="0">
                          <a:solidFill>
                            <a:srgbClr val="FFFFFF"/>
                          </a:solidFill>
                          <a:effectLst/>
                          <a:latin typeface="+mn-lt"/>
                        </a:rPr>
                        <a:t>Suffixes</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Page01</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Page02</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Page03</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Page04</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Page05</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Page06</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Page07</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Page08</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Index</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9335706"/>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89713"/>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4013958"/>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00365384"/>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9152259"/>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56473526"/>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37043739"/>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38656310"/>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82664539"/>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97160767"/>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01418027"/>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808670045"/>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09602250"/>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993562106"/>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62188341"/>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97859224"/>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52640612"/>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83147402"/>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88817791"/>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3846346003"/>
                  </a:ext>
                </a:extLst>
              </a:tr>
            </a:tbl>
          </a:graphicData>
        </a:graphic>
      </p:graphicFrame>
    </p:spTree>
    <p:extLst>
      <p:ext uri="{BB962C8B-B14F-4D97-AF65-F5344CB8AC3E}">
        <p14:creationId xmlns:p14="http://schemas.microsoft.com/office/powerpoint/2010/main" val="3280354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CF3B6-60AE-5846-12A9-2813206A2B18}"/>
              </a:ext>
            </a:extLst>
          </p:cNvPr>
          <p:cNvSpPr>
            <a:spLocks noGrp="1"/>
          </p:cNvSpPr>
          <p:nvPr>
            <p:ph type="title"/>
          </p:nvPr>
        </p:nvSpPr>
        <p:spPr/>
        <p:txBody>
          <a:bodyPr/>
          <a:lstStyle/>
          <a:p>
            <a:r>
              <a:rPr lang="en-US" sz="2000" dirty="0"/>
              <a:t>Brandex</a:t>
            </a:r>
            <a:r>
              <a:rPr lang="en-US" sz="2000" baseline="30000" dirty="0"/>
              <a:t>®</a:t>
            </a:r>
            <a:r>
              <a:rPr lang="en-US" sz="2000" dirty="0"/>
              <a:t> </a:t>
            </a:r>
            <a:r>
              <a:rPr lang="en-US" sz="2000" dirty="0">
                <a:solidFill>
                  <a:srgbClr val="1D3D7C"/>
                </a:solidFill>
              </a:rPr>
              <a:t>Marketing Summary </a:t>
            </a:r>
            <a:r>
              <a:rPr lang="en-US" dirty="0">
                <a:solidFill>
                  <a:srgbClr val="1D3D7C"/>
                </a:solidFill>
              </a:rPr>
              <a:t>- Strategic/Marketing (U.S. Overall)</a:t>
            </a:r>
          </a:p>
        </p:txBody>
      </p:sp>
      <p:grpSp>
        <p:nvGrpSpPr>
          <p:cNvPr id="19" name="Group 18">
            <a:extLst>
              <a:ext uri="{FF2B5EF4-FFF2-40B4-BE49-F238E27FC236}">
                <a16:creationId xmlns:a16="http://schemas.microsoft.com/office/drawing/2014/main" id="{4695B628-851F-B6FC-B58B-D70BD05BB488}"/>
              </a:ext>
            </a:extLst>
          </p:cNvPr>
          <p:cNvGrpSpPr/>
          <p:nvPr/>
        </p:nvGrpSpPr>
        <p:grpSpPr>
          <a:xfrm>
            <a:off x="3204930" y="5869550"/>
            <a:ext cx="5546312" cy="219376"/>
            <a:chOff x="1198574" y="5869550"/>
            <a:chExt cx="5546312" cy="219376"/>
          </a:xfrm>
        </p:grpSpPr>
        <p:sp>
          <p:nvSpPr>
            <p:cNvPr id="35" name="Rectangle 71">
              <a:extLst>
                <a:ext uri="{FF2B5EF4-FFF2-40B4-BE49-F238E27FC236}">
                  <a16:creationId xmlns:a16="http://schemas.microsoft.com/office/drawing/2014/main" id="{6D44C222-3C28-5333-1C37-B2FD5AC6D36F}"/>
                </a:ext>
              </a:extLst>
            </p:cNvPr>
            <p:cNvSpPr>
              <a:spLocks noChangeArrowheads="1"/>
            </p:cNvSpPr>
            <p:nvPr/>
          </p:nvSpPr>
          <p:spPr bwMode="auto">
            <a:xfrm>
              <a:off x="4031175" y="5869550"/>
              <a:ext cx="232916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Personal Preferences - 50% </a:t>
              </a:r>
            </a:p>
          </p:txBody>
        </p:sp>
        <p:sp>
          <p:nvSpPr>
            <p:cNvPr id="37" name="Rectangle 66">
              <a:extLst>
                <a:ext uri="{FF2B5EF4-FFF2-40B4-BE49-F238E27FC236}">
                  <a16:creationId xmlns:a16="http://schemas.microsoft.com/office/drawing/2014/main" id="{3C570C4C-013C-D63D-57BA-C4B116C0A970}"/>
                </a:ext>
              </a:extLst>
            </p:cNvPr>
            <p:cNvSpPr>
              <a:spLocks noChangeArrowheads="1"/>
            </p:cNvSpPr>
            <p:nvPr/>
          </p:nvSpPr>
          <p:spPr bwMode="auto">
            <a:xfrm>
              <a:off x="1459488" y="5873482"/>
              <a:ext cx="528539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0"/>
                </a:spcBef>
                <a:buClrTx/>
                <a:buFontTx/>
                <a:buNone/>
              </a:pPr>
              <a:r>
                <a:rPr lang="en-US" altLang="en-US" sz="1400" dirty="0">
                  <a:solidFill>
                    <a:srgbClr val="000000"/>
                  </a:solidFill>
                  <a:latin typeface="+mn-lt"/>
                </a:rPr>
                <a:t>Memorability - 50%</a:t>
              </a:r>
            </a:p>
          </p:txBody>
        </p:sp>
        <p:sp>
          <p:nvSpPr>
            <p:cNvPr id="38" name="Oval 37">
              <a:extLst>
                <a:ext uri="{FF2B5EF4-FFF2-40B4-BE49-F238E27FC236}">
                  <a16:creationId xmlns:a16="http://schemas.microsoft.com/office/drawing/2014/main" id="{5AB6C3C1-734D-26FB-366B-C6F8CDFE3521}"/>
                </a:ext>
              </a:extLst>
            </p:cNvPr>
            <p:cNvSpPr/>
            <p:nvPr/>
          </p:nvSpPr>
          <p:spPr>
            <a:xfrm>
              <a:off x="3765837" y="5900770"/>
              <a:ext cx="175248" cy="166629"/>
            </a:xfrm>
            <a:prstGeom prst="ellipse">
              <a:avLst/>
            </a:prstGeom>
            <a:solidFill>
              <a:srgbClr val="009DD9"/>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6548D39A-08ED-0372-5EA6-2FFDF5FB4AF5}"/>
                </a:ext>
              </a:extLst>
            </p:cNvPr>
            <p:cNvSpPr/>
            <p:nvPr/>
          </p:nvSpPr>
          <p:spPr>
            <a:xfrm>
              <a:off x="1198574" y="5887377"/>
              <a:ext cx="175248" cy="166629"/>
            </a:xfrm>
            <a:prstGeom prst="ellipse">
              <a:avLst/>
            </a:prstGeom>
            <a:solidFill>
              <a:srgbClr val="1D3C7C"/>
            </a:solidFill>
            <a:ln w="1905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2" name="Group 41">
            <a:extLst>
              <a:ext uri="{FF2B5EF4-FFF2-40B4-BE49-F238E27FC236}">
                <a16:creationId xmlns:a16="http://schemas.microsoft.com/office/drawing/2014/main" id="{C0D2607F-4940-AD13-A879-2879B605325E}"/>
              </a:ext>
            </a:extLst>
          </p:cNvPr>
          <p:cNvGrpSpPr/>
          <p:nvPr/>
        </p:nvGrpSpPr>
        <p:grpSpPr>
          <a:xfrm>
            <a:off x="9707133" y="976510"/>
            <a:ext cx="1302018" cy="4862870"/>
            <a:chOff x="7383468" y="962933"/>
            <a:chExt cx="1065213" cy="4862870"/>
          </a:xfrm>
        </p:grpSpPr>
        <p:sp>
          <p:nvSpPr>
            <p:cNvPr id="43" name="TextBox 10">
              <a:extLst>
                <a:ext uri="{FF2B5EF4-FFF2-40B4-BE49-F238E27FC236}">
                  <a16:creationId xmlns:a16="http://schemas.microsoft.com/office/drawing/2014/main" id="{D9CB4731-D47F-1C08-BFF5-7D05509750C2}"/>
                </a:ext>
              </a:extLst>
            </p:cNvPr>
            <p:cNvSpPr txBox="1">
              <a:spLocks noChangeArrowheads="1"/>
            </p:cNvSpPr>
            <p:nvPr/>
          </p:nvSpPr>
          <p:spPr bwMode="auto">
            <a:xfrm>
              <a:off x="7383468" y="962933"/>
              <a:ext cx="1065213" cy="4862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lgn="ctr" eaLnBrk="1" hangingPunct="1">
                <a:spcBef>
                  <a:spcPct val="0"/>
                </a:spcBef>
                <a:buClrTx/>
                <a:buFontTx/>
                <a:buNone/>
              </a:pPr>
              <a:r>
                <a:rPr lang="en-US" altLang="en-US" sz="1200" b="1" dirty="0">
                  <a:solidFill>
                    <a:schemeClr val="tx1"/>
                  </a:solidFill>
                  <a:latin typeface="+mn-lt"/>
                </a:rPr>
                <a:t>Higher </a:t>
              </a: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r>
                <a:rPr lang="en-US" altLang="en-US" sz="1200" b="1" dirty="0">
                  <a:solidFill>
                    <a:schemeClr val="tx1"/>
                  </a:solidFill>
                  <a:latin typeface="+mn-lt"/>
                </a:rPr>
                <a:t>Marketing</a:t>
              </a:r>
            </a:p>
            <a:p>
              <a:pPr algn="ctr" eaLnBrk="1" hangingPunct="1">
                <a:spcBef>
                  <a:spcPct val="0"/>
                </a:spcBef>
                <a:buClrTx/>
                <a:buFontTx/>
                <a:buNone/>
              </a:pPr>
              <a:r>
                <a:rPr lang="en-US" altLang="en-US" sz="1200" b="1" dirty="0">
                  <a:solidFill>
                    <a:schemeClr val="tx1"/>
                  </a:solidFill>
                  <a:latin typeface="+mn-lt"/>
                </a:rPr>
                <a:t> Performance</a:t>
              </a: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000" b="1" dirty="0">
                <a:solidFill>
                  <a:schemeClr val="tx1"/>
                </a:solidFill>
                <a:latin typeface="+mn-lt"/>
              </a:endParaRP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endParaRPr lang="en-US" altLang="en-US" sz="1200" b="1" dirty="0">
                <a:solidFill>
                  <a:schemeClr val="tx1"/>
                </a:solidFill>
                <a:latin typeface="+mn-lt"/>
              </a:endParaRPr>
            </a:p>
            <a:p>
              <a:pPr algn="ctr" eaLnBrk="1" hangingPunct="1">
                <a:spcBef>
                  <a:spcPct val="0"/>
                </a:spcBef>
                <a:buClrTx/>
                <a:buFontTx/>
                <a:buNone/>
              </a:pPr>
              <a:r>
                <a:rPr lang="en-US" altLang="en-US" sz="1200" b="1" dirty="0">
                  <a:solidFill>
                    <a:schemeClr val="tx1"/>
                  </a:solidFill>
                  <a:latin typeface="+mn-lt"/>
                </a:rPr>
                <a:t>Lower </a:t>
              </a:r>
            </a:p>
          </p:txBody>
        </p:sp>
        <p:cxnSp>
          <p:nvCxnSpPr>
            <p:cNvPr id="44" name="Straight Arrow Connector 15">
              <a:extLst>
                <a:ext uri="{FF2B5EF4-FFF2-40B4-BE49-F238E27FC236}">
                  <a16:creationId xmlns:a16="http://schemas.microsoft.com/office/drawing/2014/main" id="{85B13C2A-181C-5422-A7AA-51334D19137B}"/>
                </a:ext>
              </a:extLst>
            </p:cNvPr>
            <p:cNvCxnSpPr>
              <a:cxnSpLocks noChangeShapeType="1"/>
            </p:cNvCxnSpPr>
            <p:nvPr/>
          </p:nvCxnSpPr>
          <p:spPr bwMode="auto">
            <a:xfrm flipV="1">
              <a:off x="7911068" y="1217925"/>
              <a:ext cx="2" cy="1494102"/>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sp>
          <p:nvSpPr>
            <p:cNvPr id="45" name="Line 157">
              <a:extLst>
                <a:ext uri="{FF2B5EF4-FFF2-40B4-BE49-F238E27FC236}">
                  <a16:creationId xmlns:a16="http://schemas.microsoft.com/office/drawing/2014/main" id="{09296125-0DD1-7ECC-B7D0-2D082A620B45}"/>
                </a:ext>
              </a:extLst>
            </p:cNvPr>
            <p:cNvSpPr>
              <a:spLocks noChangeShapeType="1"/>
            </p:cNvSpPr>
            <p:nvPr/>
          </p:nvSpPr>
          <p:spPr bwMode="auto">
            <a:xfrm>
              <a:off x="7918085" y="3182916"/>
              <a:ext cx="0" cy="204979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en-US" dirty="0"/>
            </a:p>
          </p:txBody>
        </p:sp>
      </p:grpSp>
      <p:sp>
        <p:nvSpPr>
          <p:cNvPr id="4" name="TESTNAME29">
            <a:extLst>
              <a:ext uri="{FF2B5EF4-FFF2-40B4-BE49-F238E27FC236}">
                <a16:creationId xmlns:a16="http://schemas.microsoft.com/office/drawing/2014/main" id="{E09805FB-4505-3D01-884C-8D7D9C498B26}"/>
              </a:ext>
            </a:extLst>
          </p:cNvPr>
          <p:cNvSpPr>
            <a:spLocks noChangeArrowheads="1"/>
          </p:cNvSpPr>
          <p:nvPr/>
        </p:nvSpPr>
        <p:spPr bwMode="auto">
          <a:xfrm>
            <a:off x="2734521" y="5700679"/>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graphicFrame>
        <p:nvGraphicFramePr>
          <p:cNvPr id="40" name="Chart 39">
            <a:extLst>
              <a:ext uri="{FF2B5EF4-FFF2-40B4-BE49-F238E27FC236}">
                <a16:creationId xmlns:a16="http://schemas.microsoft.com/office/drawing/2014/main" id="{7101C44D-8CBE-AB33-6D91-74F09E4300DB}"/>
              </a:ext>
            </a:extLst>
          </p:cNvPr>
          <p:cNvGraphicFramePr/>
          <p:nvPr>
            <p:extLst>
              <p:ext uri="{D42A27DB-BD31-4B8C-83A1-F6EECF244321}">
                <p14:modId xmlns:p14="http://schemas.microsoft.com/office/powerpoint/2010/main" val="1169638399"/>
              </p:ext>
            </p:extLst>
          </p:nvPr>
        </p:nvGraphicFramePr>
        <p:xfrm>
          <a:off x="2729681" y="719666"/>
          <a:ext cx="6804937" cy="4972000"/>
        </p:xfrm>
        <a:graphic>
          <a:graphicData uri="http://schemas.openxmlformats.org/drawingml/2006/chart">
            <c:chart xmlns:c="http://schemas.openxmlformats.org/drawingml/2006/chart" xmlns:r="http://schemas.openxmlformats.org/officeDocument/2006/relationships" r:id="rId2"/>
          </a:graphicData>
        </a:graphic>
      </p:graphicFrame>
      <p:sp>
        <p:nvSpPr>
          <p:cNvPr id="41" name="TESTNAME29">
            <a:extLst>
              <a:ext uri="{FF2B5EF4-FFF2-40B4-BE49-F238E27FC236}">
                <a16:creationId xmlns:a16="http://schemas.microsoft.com/office/drawing/2014/main" id="{FED0EE88-C866-27CF-35CC-357F1CF0F005}"/>
              </a:ext>
            </a:extLst>
          </p:cNvPr>
          <p:cNvSpPr>
            <a:spLocks noChangeArrowheads="1"/>
          </p:cNvSpPr>
          <p:nvPr/>
        </p:nvSpPr>
        <p:spPr bwMode="auto">
          <a:xfrm>
            <a:off x="2075751" y="57006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6" name="TESTNAME28">
            <a:extLst>
              <a:ext uri="{FF2B5EF4-FFF2-40B4-BE49-F238E27FC236}">
                <a16:creationId xmlns:a16="http://schemas.microsoft.com/office/drawing/2014/main" id="{AB87F8FA-23AF-1159-DC45-83DD24C5FB5F}"/>
              </a:ext>
            </a:extLst>
          </p:cNvPr>
          <p:cNvSpPr>
            <a:spLocks noChangeArrowheads="1"/>
          </p:cNvSpPr>
          <p:nvPr/>
        </p:nvSpPr>
        <p:spPr bwMode="auto">
          <a:xfrm>
            <a:off x="2075751" y="554234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7" name="TESTNAME27">
            <a:extLst>
              <a:ext uri="{FF2B5EF4-FFF2-40B4-BE49-F238E27FC236}">
                <a16:creationId xmlns:a16="http://schemas.microsoft.com/office/drawing/2014/main" id="{FB61C1C1-C923-D9DD-3A8C-8AEECC41A94B}"/>
              </a:ext>
            </a:extLst>
          </p:cNvPr>
          <p:cNvSpPr>
            <a:spLocks noChangeArrowheads="1"/>
          </p:cNvSpPr>
          <p:nvPr/>
        </p:nvSpPr>
        <p:spPr bwMode="auto">
          <a:xfrm>
            <a:off x="2075751" y="537501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48" name="TESTNAME26">
            <a:extLst>
              <a:ext uri="{FF2B5EF4-FFF2-40B4-BE49-F238E27FC236}">
                <a16:creationId xmlns:a16="http://schemas.microsoft.com/office/drawing/2014/main" id="{ADFD939D-DA8D-CCFE-5237-863848C7EF81}"/>
              </a:ext>
            </a:extLst>
          </p:cNvPr>
          <p:cNvSpPr>
            <a:spLocks noChangeArrowheads="1"/>
          </p:cNvSpPr>
          <p:nvPr/>
        </p:nvSpPr>
        <p:spPr bwMode="auto">
          <a:xfrm>
            <a:off x="2075751" y="52079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49" name="TESTNAME25">
            <a:extLst>
              <a:ext uri="{FF2B5EF4-FFF2-40B4-BE49-F238E27FC236}">
                <a16:creationId xmlns:a16="http://schemas.microsoft.com/office/drawing/2014/main" id="{8CBA7318-CC30-1823-2D8D-5F0107326BF0}"/>
              </a:ext>
            </a:extLst>
          </p:cNvPr>
          <p:cNvSpPr>
            <a:spLocks noChangeArrowheads="1"/>
          </p:cNvSpPr>
          <p:nvPr/>
        </p:nvSpPr>
        <p:spPr bwMode="auto">
          <a:xfrm>
            <a:off x="2075751" y="502988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50" name="TESTNAME24">
            <a:extLst>
              <a:ext uri="{FF2B5EF4-FFF2-40B4-BE49-F238E27FC236}">
                <a16:creationId xmlns:a16="http://schemas.microsoft.com/office/drawing/2014/main" id="{8DD0D603-0049-2FB8-4F4A-1561D6378242}"/>
              </a:ext>
            </a:extLst>
          </p:cNvPr>
          <p:cNvSpPr>
            <a:spLocks noChangeArrowheads="1"/>
          </p:cNvSpPr>
          <p:nvPr/>
        </p:nvSpPr>
        <p:spPr bwMode="auto">
          <a:xfrm>
            <a:off x="2075751" y="486099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51" name="TESTNAME23">
            <a:extLst>
              <a:ext uri="{FF2B5EF4-FFF2-40B4-BE49-F238E27FC236}">
                <a16:creationId xmlns:a16="http://schemas.microsoft.com/office/drawing/2014/main" id="{F520B756-C743-500F-948F-E8BD2CEB6EAC}"/>
              </a:ext>
            </a:extLst>
          </p:cNvPr>
          <p:cNvSpPr>
            <a:spLocks noChangeArrowheads="1"/>
          </p:cNvSpPr>
          <p:nvPr/>
        </p:nvSpPr>
        <p:spPr bwMode="auto">
          <a:xfrm>
            <a:off x="2075751" y="46924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52" name="TESTNAME22">
            <a:extLst>
              <a:ext uri="{FF2B5EF4-FFF2-40B4-BE49-F238E27FC236}">
                <a16:creationId xmlns:a16="http://schemas.microsoft.com/office/drawing/2014/main" id="{219A729C-37D9-4BEF-D177-342311DD8699}"/>
              </a:ext>
            </a:extLst>
          </p:cNvPr>
          <p:cNvSpPr>
            <a:spLocks noChangeArrowheads="1"/>
          </p:cNvSpPr>
          <p:nvPr/>
        </p:nvSpPr>
        <p:spPr bwMode="auto">
          <a:xfrm>
            <a:off x="2075751" y="4515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53" name="TESTNAME21">
            <a:extLst>
              <a:ext uri="{FF2B5EF4-FFF2-40B4-BE49-F238E27FC236}">
                <a16:creationId xmlns:a16="http://schemas.microsoft.com/office/drawing/2014/main" id="{B9B1698B-0558-9921-E8BA-C1FD105BB78F}"/>
              </a:ext>
            </a:extLst>
          </p:cNvPr>
          <p:cNvSpPr>
            <a:spLocks noChangeArrowheads="1"/>
          </p:cNvSpPr>
          <p:nvPr/>
        </p:nvSpPr>
        <p:spPr bwMode="auto">
          <a:xfrm>
            <a:off x="2075751" y="433407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54" name="TESTNAME20">
            <a:extLst>
              <a:ext uri="{FF2B5EF4-FFF2-40B4-BE49-F238E27FC236}">
                <a16:creationId xmlns:a16="http://schemas.microsoft.com/office/drawing/2014/main" id="{2ABA6FF0-7161-185B-C0C9-6D9543C458B7}"/>
              </a:ext>
            </a:extLst>
          </p:cNvPr>
          <p:cNvSpPr>
            <a:spLocks noChangeArrowheads="1"/>
          </p:cNvSpPr>
          <p:nvPr/>
        </p:nvSpPr>
        <p:spPr bwMode="auto">
          <a:xfrm>
            <a:off x="2075751" y="415635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55" name="TESTNAME19">
            <a:extLst>
              <a:ext uri="{FF2B5EF4-FFF2-40B4-BE49-F238E27FC236}">
                <a16:creationId xmlns:a16="http://schemas.microsoft.com/office/drawing/2014/main" id="{096DB464-F7BF-6663-2658-AD85D7FEC178}"/>
              </a:ext>
            </a:extLst>
          </p:cNvPr>
          <p:cNvSpPr>
            <a:spLocks noChangeArrowheads="1"/>
          </p:cNvSpPr>
          <p:nvPr/>
        </p:nvSpPr>
        <p:spPr bwMode="auto">
          <a:xfrm>
            <a:off x="2075751" y="39786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56" name="TESTNAME18">
            <a:extLst>
              <a:ext uri="{FF2B5EF4-FFF2-40B4-BE49-F238E27FC236}">
                <a16:creationId xmlns:a16="http://schemas.microsoft.com/office/drawing/2014/main" id="{4B7AD34E-0257-F484-BFB4-51C18D75263A}"/>
              </a:ext>
            </a:extLst>
          </p:cNvPr>
          <p:cNvSpPr>
            <a:spLocks noChangeArrowheads="1"/>
          </p:cNvSpPr>
          <p:nvPr/>
        </p:nvSpPr>
        <p:spPr bwMode="auto">
          <a:xfrm>
            <a:off x="2075751" y="380091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57" name="TESTNAME17">
            <a:extLst>
              <a:ext uri="{FF2B5EF4-FFF2-40B4-BE49-F238E27FC236}">
                <a16:creationId xmlns:a16="http://schemas.microsoft.com/office/drawing/2014/main" id="{02743E5D-DDDF-9C77-828D-04E2D750274C}"/>
              </a:ext>
            </a:extLst>
          </p:cNvPr>
          <p:cNvSpPr>
            <a:spLocks noChangeArrowheads="1"/>
          </p:cNvSpPr>
          <p:nvPr/>
        </p:nvSpPr>
        <p:spPr bwMode="auto">
          <a:xfrm>
            <a:off x="2075751" y="362319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58" name="TESTNAME16">
            <a:extLst>
              <a:ext uri="{FF2B5EF4-FFF2-40B4-BE49-F238E27FC236}">
                <a16:creationId xmlns:a16="http://schemas.microsoft.com/office/drawing/2014/main" id="{679B0CAC-10AF-E6FE-4366-36699C9BCA9A}"/>
              </a:ext>
            </a:extLst>
          </p:cNvPr>
          <p:cNvSpPr>
            <a:spLocks noChangeArrowheads="1"/>
          </p:cNvSpPr>
          <p:nvPr/>
        </p:nvSpPr>
        <p:spPr bwMode="auto">
          <a:xfrm>
            <a:off x="2075751" y="34454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59" name="TESTNAME15">
            <a:extLst>
              <a:ext uri="{FF2B5EF4-FFF2-40B4-BE49-F238E27FC236}">
                <a16:creationId xmlns:a16="http://schemas.microsoft.com/office/drawing/2014/main" id="{F9998A76-F16A-1D62-A6EA-4E7A8A6459E3}"/>
              </a:ext>
            </a:extLst>
          </p:cNvPr>
          <p:cNvSpPr>
            <a:spLocks noChangeArrowheads="1"/>
          </p:cNvSpPr>
          <p:nvPr/>
        </p:nvSpPr>
        <p:spPr bwMode="auto">
          <a:xfrm>
            <a:off x="2075751" y="326775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60" name="TESTNAME14">
            <a:extLst>
              <a:ext uri="{FF2B5EF4-FFF2-40B4-BE49-F238E27FC236}">
                <a16:creationId xmlns:a16="http://schemas.microsoft.com/office/drawing/2014/main" id="{EC122430-8C13-B301-58BF-FDE9C65C9624}"/>
              </a:ext>
            </a:extLst>
          </p:cNvPr>
          <p:cNvSpPr>
            <a:spLocks noChangeArrowheads="1"/>
          </p:cNvSpPr>
          <p:nvPr/>
        </p:nvSpPr>
        <p:spPr bwMode="auto">
          <a:xfrm>
            <a:off x="2075751" y="30900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61" name="TESTNAME13">
            <a:extLst>
              <a:ext uri="{FF2B5EF4-FFF2-40B4-BE49-F238E27FC236}">
                <a16:creationId xmlns:a16="http://schemas.microsoft.com/office/drawing/2014/main" id="{1D965FAE-A732-E449-5D7C-B75B5C749E06}"/>
              </a:ext>
            </a:extLst>
          </p:cNvPr>
          <p:cNvSpPr>
            <a:spLocks noChangeArrowheads="1"/>
          </p:cNvSpPr>
          <p:nvPr/>
        </p:nvSpPr>
        <p:spPr bwMode="auto">
          <a:xfrm>
            <a:off x="2075751" y="29123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62" name="TESTNAME12">
            <a:extLst>
              <a:ext uri="{FF2B5EF4-FFF2-40B4-BE49-F238E27FC236}">
                <a16:creationId xmlns:a16="http://schemas.microsoft.com/office/drawing/2014/main" id="{243687B0-A403-287D-822C-58782C6900FF}"/>
              </a:ext>
            </a:extLst>
          </p:cNvPr>
          <p:cNvSpPr>
            <a:spLocks noChangeArrowheads="1"/>
          </p:cNvSpPr>
          <p:nvPr/>
        </p:nvSpPr>
        <p:spPr bwMode="auto">
          <a:xfrm>
            <a:off x="2075751" y="273459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63" name="TESTNAME11">
            <a:extLst>
              <a:ext uri="{FF2B5EF4-FFF2-40B4-BE49-F238E27FC236}">
                <a16:creationId xmlns:a16="http://schemas.microsoft.com/office/drawing/2014/main" id="{FD65CF2F-F6D2-ED72-9383-C02F6CC41391}"/>
              </a:ext>
            </a:extLst>
          </p:cNvPr>
          <p:cNvSpPr>
            <a:spLocks noChangeArrowheads="1"/>
          </p:cNvSpPr>
          <p:nvPr/>
        </p:nvSpPr>
        <p:spPr bwMode="auto">
          <a:xfrm>
            <a:off x="2075751" y="25568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64" name="TESTNAME10">
            <a:extLst>
              <a:ext uri="{FF2B5EF4-FFF2-40B4-BE49-F238E27FC236}">
                <a16:creationId xmlns:a16="http://schemas.microsoft.com/office/drawing/2014/main" id="{898F2818-340F-8964-F901-FA4CF4264743}"/>
              </a:ext>
            </a:extLst>
          </p:cNvPr>
          <p:cNvSpPr>
            <a:spLocks noChangeArrowheads="1"/>
          </p:cNvSpPr>
          <p:nvPr/>
        </p:nvSpPr>
        <p:spPr bwMode="auto">
          <a:xfrm>
            <a:off x="2075751" y="23791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65" name="TESTNAME09">
            <a:extLst>
              <a:ext uri="{FF2B5EF4-FFF2-40B4-BE49-F238E27FC236}">
                <a16:creationId xmlns:a16="http://schemas.microsoft.com/office/drawing/2014/main" id="{E6934C89-3942-B1AF-F131-C29A2BC42C52}"/>
              </a:ext>
            </a:extLst>
          </p:cNvPr>
          <p:cNvSpPr>
            <a:spLocks noChangeArrowheads="1"/>
          </p:cNvSpPr>
          <p:nvPr/>
        </p:nvSpPr>
        <p:spPr bwMode="auto">
          <a:xfrm>
            <a:off x="2075751" y="220144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66" name="TESTNAME08">
            <a:extLst>
              <a:ext uri="{FF2B5EF4-FFF2-40B4-BE49-F238E27FC236}">
                <a16:creationId xmlns:a16="http://schemas.microsoft.com/office/drawing/2014/main" id="{3E0E552B-B8B7-20C2-C200-7F0888653E20}"/>
              </a:ext>
            </a:extLst>
          </p:cNvPr>
          <p:cNvSpPr>
            <a:spLocks noChangeArrowheads="1"/>
          </p:cNvSpPr>
          <p:nvPr/>
        </p:nvSpPr>
        <p:spPr bwMode="auto">
          <a:xfrm>
            <a:off x="2075751" y="20237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67" name="TESTNAME07">
            <a:extLst>
              <a:ext uri="{FF2B5EF4-FFF2-40B4-BE49-F238E27FC236}">
                <a16:creationId xmlns:a16="http://schemas.microsoft.com/office/drawing/2014/main" id="{D0190B00-8571-64CF-D40F-3AD31E42B5CE}"/>
              </a:ext>
            </a:extLst>
          </p:cNvPr>
          <p:cNvSpPr>
            <a:spLocks noChangeArrowheads="1"/>
          </p:cNvSpPr>
          <p:nvPr/>
        </p:nvSpPr>
        <p:spPr bwMode="auto">
          <a:xfrm>
            <a:off x="2075751" y="184600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68" name="TESTNAME06">
            <a:extLst>
              <a:ext uri="{FF2B5EF4-FFF2-40B4-BE49-F238E27FC236}">
                <a16:creationId xmlns:a16="http://schemas.microsoft.com/office/drawing/2014/main" id="{AD0ABF93-5355-CCD3-0FE4-11138862E76F}"/>
              </a:ext>
            </a:extLst>
          </p:cNvPr>
          <p:cNvSpPr>
            <a:spLocks noChangeArrowheads="1"/>
          </p:cNvSpPr>
          <p:nvPr/>
        </p:nvSpPr>
        <p:spPr bwMode="auto">
          <a:xfrm>
            <a:off x="2075751" y="16682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69" name="TESTNAME05">
            <a:extLst>
              <a:ext uri="{FF2B5EF4-FFF2-40B4-BE49-F238E27FC236}">
                <a16:creationId xmlns:a16="http://schemas.microsoft.com/office/drawing/2014/main" id="{44938388-9ED2-025A-D3F8-2C99CE062FDB}"/>
              </a:ext>
            </a:extLst>
          </p:cNvPr>
          <p:cNvSpPr>
            <a:spLocks noChangeArrowheads="1"/>
          </p:cNvSpPr>
          <p:nvPr/>
        </p:nvSpPr>
        <p:spPr bwMode="auto">
          <a:xfrm>
            <a:off x="2075751" y="14905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70" name="TESTNAME04">
            <a:extLst>
              <a:ext uri="{FF2B5EF4-FFF2-40B4-BE49-F238E27FC236}">
                <a16:creationId xmlns:a16="http://schemas.microsoft.com/office/drawing/2014/main" id="{A69EA0EC-0F1E-25D5-E9DC-0B7D8B5B8EC5}"/>
              </a:ext>
            </a:extLst>
          </p:cNvPr>
          <p:cNvSpPr>
            <a:spLocks noChangeArrowheads="1"/>
          </p:cNvSpPr>
          <p:nvPr/>
        </p:nvSpPr>
        <p:spPr bwMode="auto">
          <a:xfrm>
            <a:off x="2075751" y="131284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71" name="TESTNAME03">
            <a:extLst>
              <a:ext uri="{FF2B5EF4-FFF2-40B4-BE49-F238E27FC236}">
                <a16:creationId xmlns:a16="http://schemas.microsoft.com/office/drawing/2014/main" id="{67DC1053-120A-F17E-ED67-6F06779800DC}"/>
              </a:ext>
            </a:extLst>
          </p:cNvPr>
          <p:cNvSpPr>
            <a:spLocks noChangeArrowheads="1"/>
          </p:cNvSpPr>
          <p:nvPr/>
        </p:nvSpPr>
        <p:spPr bwMode="auto">
          <a:xfrm>
            <a:off x="2075751" y="11351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72" name="TESTNAME02">
            <a:extLst>
              <a:ext uri="{FF2B5EF4-FFF2-40B4-BE49-F238E27FC236}">
                <a16:creationId xmlns:a16="http://schemas.microsoft.com/office/drawing/2014/main" id="{43253712-7D93-39C1-3B46-9617FCD89014}"/>
              </a:ext>
            </a:extLst>
          </p:cNvPr>
          <p:cNvSpPr>
            <a:spLocks noChangeArrowheads="1"/>
          </p:cNvSpPr>
          <p:nvPr/>
        </p:nvSpPr>
        <p:spPr bwMode="auto">
          <a:xfrm>
            <a:off x="2075751" y="95740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73" name="TESTNAME01">
            <a:extLst>
              <a:ext uri="{FF2B5EF4-FFF2-40B4-BE49-F238E27FC236}">
                <a16:creationId xmlns:a16="http://schemas.microsoft.com/office/drawing/2014/main" id="{8456536F-79DA-5165-E05E-E5E6B2BA9059}"/>
              </a:ext>
            </a:extLst>
          </p:cNvPr>
          <p:cNvSpPr>
            <a:spLocks noChangeArrowheads="1"/>
          </p:cNvSpPr>
          <p:nvPr/>
        </p:nvSpPr>
        <p:spPr bwMode="auto">
          <a:xfrm>
            <a:off x="2075751" y="7796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74" name="TESTNAME00">
            <a:extLst>
              <a:ext uri="{FF2B5EF4-FFF2-40B4-BE49-F238E27FC236}">
                <a16:creationId xmlns:a16="http://schemas.microsoft.com/office/drawing/2014/main" id="{E86D87A6-11A0-E0E7-28C1-D6C108931EDC}"/>
              </a:ext>
            </a:extLst>
          </p:cNvPr>
          <p:cNvSpPr>
            <a:spLocks noChangeArrowheads="1"/>
          </p:cNvSpPr>
          <p:nvPr/>
        </p:nvSpPr>
        <p:spPr bwMode="auto">
          <a:xfrm>
            <a:off x="2070848" y="61178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2345702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473BD2-84EA-2454-AB16-6A03F142C652}"/>
              </a:ext>
            </a:extLst>
          </p:cNvPr>
          <p:cNvSpPr>
            <a:spLocks noGrp="1"/>
          </p:cNvSpPr>
          <p:nvPr>
            <p:ph type="title"/>
          </p:nvPr>
        </p:nvSpPr>
        <p:spPr/>
        <p:txBody>
          <a:bodyPr/>
          <a:lstStyle/>
          <a:p>
            <a:r>
              <a:rPr lang="en-US" sz="2000" dirty="0"/>
              <a:t>Brandex</a:t>
            </a:r>
            <a:r>
              <a:rPr lang="en-US" sz="2000" baseline="30000" dirty="0"/>
              <a:t>®</a:t>
            </a:r>
            <a:r>
              <a:rPr lang="en-US" sz="2000" dirty="0"/>
              <a:t> </a:t>
            </a:r>
            <a:r>
              <a:rPr lang="en-US" sz="2000" dirty="0">
                <a:solidFill>
                  <a:srgbClr val="1D3D7C"/>
                </a:solidFill>
              </a:rPr>
              <a:t>Marketing Summary </a:t>
            </a:r>
            <a:r>
              <a:rPr lang="en-US" dirty="0">
                <a:solidFill>
                  <a:srgbClr val="1D3D7C"/>
                </a:solidFill>
              </a:rPr>
              <a:t>- Strategic/Marketing (U.S. Overall)(Cont.)</a:t>
            </a:r>
          </a:p>
        </p:txBody>
      </p:sp>
      <p:sp>
        <p:nvSpPr>
          <p:cNvPr id="6" name="Rectangle 12">
            <a:extLst>
              <a:ext uri="{FF2B5EF4-FFF2-40B4-BE49-F238E27FC236}">
                <a16:creationId xmlns:a16="http://schemas.microsoft.com/office/drawing/2014/main" id="{83167CF0-0077-6F36-47DE-52759EBB14D1}"/>
              </a:ext>
            </a:extLst>
          </p:cNvPr>
          <p:cNvSpPr>
            <a:spLocks noChangeArrowheads="1"/>
          </p:cNvSpPr>
          <p:nvPr/>
        </p:nvSpPr>
        <p:spPr bwMode="auto">
          <a:xfrm>
            <a:off x="797922" y="5940631"/>
            <a:ext cx="1060132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FontTx/>
              <a:buNone/>
            </a:pPr>
            <a:r>
              <a:rPr lang="en-US" altLang="en-US" sz="1400" dirty="0">
                <a:latin typeface="+mn-lt"/>
                <a:ea typeface="MS Mincho" panose="02020609040205080304" pitchFamily="49" charset="-128"/>
                <a:cs typeface="Times New Roman" panose="02020603050405020304" pitchFamily="18" charset="0"/>
              </a:rPr>
              <a:t>Memorability (%) | Personal Preferences (1 – 7)</a:t>
            </a:r>
            <a:endParaRPr lang="en-US" altLang="en-US" sz="1400" dirty="0">
              <a:latin typeface="+mn-lt"/>
            </a:endParaRPr>
          </a:p>
        </p:txBody>
      </p:sp>
      <p:graphicFrame>
        <p:nvGraphicFramePr>
          <p:cNvPr id="4" name="Table 3">
            <a:extLst>
              <a:ext uri="{FF2B5EF4-FFF2-40B4-BE49-F238E27FC236}">
                <a16:creationId xmlns:a16="http://schemas.microsoft.com/office/drawing/2014/main" id="{75E0E3F5-957A-74AA-D59E-AA7F9B3FC78C}"/>
              </a:ext>
            </a:extLst>
          </p:cNvPr>
          <p:cNvGraphicFramePr>
            <a:graphicFrameLocks noGrp="1"/>
          </p:cNvGraphicFramePr>
          <p:nvPr>
            <p:extLst>
              <p:ext uri="{D42A27DB-BD31-4B8C-83A1-F6EECF244321}">
                <p14:modId xmlns:p14="http://schemas.microsoft.com/office/powerpoint/2010/main" val="2395485283"/>
              </p:ext>
            </p:extLst>
          </p:nvPr>
        </p:nvGraphicFramePr>
        <p:xfrm>
          <a:off x="480849" y="757966"/>
          <a:ext cx="11217164" cy="6887253"/>
        </p:xfrm>
        <a:graphic>
          <a:graphicData uri="http://schemas.openxmlformats.org/drawingml/2006/table">
            <a:tbl>
              <a:tblPr/>
              <a:tblGrid>
                <a:gridCol w="1498767">
                  <a:extLst>
                    <a:ext uri="{9D8B030D-6E8A-4147-A177-3AD203B41FA5}">
                      <a16:colId xmlns:a16="http://schemas.microsoft.com/office/drawing/2014/main" val="1195084840"/>
                    </a:ext>
                  </a:extLst>
                </a:gridCol>
                <a:gridCol w="1557775">
                  <a:extLst>
                    <a:ext uri="{9D8B030D-6E8A-4147-A177-3AD203B41FA5}">
                      <a16:colId xmlns:a16="http://schemas.microsoft.com/office/drawing/2014/main" val="3631405147"/>
                    </a:ext>
                  </a:extLst>
                </a:gridCol>
                <a:gridCol w="1053269">
                  <a:extLst>
                    <a:ext uri="{9D8B030D-6E8A-4147-A177-3AD203B41FA5}">
                      <a16:colId xmlns:a16="http://schemas.microsoft.com/office/drawing/2014/main" val="1264934010"/>
                    </a:ext>
                  </a:extLst>
                </a:gridCol>
                <a:gridCol w="1144730">
                  <a:extLst>
                    <a:ext uri="{9D8B030D-6E8A-4147-A177-3AD203B41FA5}">
                      <a16:colId xmlns:a16="http://schemas.microsoft.com/office/drawing/2014/main" val="413152"/>
                    </a:ext>
                  </a:extLst>
                </a:gridCol>
                <a:gridCol w="1053269">
                  <a:extLst>
                    <a:ext uri="{9D8B030D-6E8A-4147-A177-3AD203B41FA5}">
                      <a16:colId xmlns:a16="http://schemas.microsoft.com/office/drawing/2014/main" val="1108978784"/>
                    </a:ext>
                  </a:extLst>
                </a:gridCol>
                <a:gridCol w="1053269">
                  <a:extLst>
                    <a:ext uri="{9D8B030D-6E8A-4147-A177-3AD203B41FA5}">
                      <a16:colId xmlns:a16="http://schemas.microsoft.com/office/drawing/2014/main" val="1413019049"/>
                    </a:ext>
                  </a:extLst>
                </a:gridCol>
                <a:gridCol w="1053269">
                  <a:extLst>
                    <a:ext uri="{9D8B030D-6E8A-4147-A177-3AD203B41FA5}">
                      <a16:colId xmlns:a16="http://schemas.microsoft.com/office/drawing/2014/main" val="2856461193"/>
                    </a:ext>
                  </a:extLst>
                </a:gridCol>
                <a:gridCol w="1053269">
                  <a:extLst>
                    <a:ext uri="{9D8B030D-6E8A-4147-A177-3AD203B41FA5}">
                      <a16:colId xmlns:a16="http://schemas.microsoft.com/office/drawing/2014/main" val="74087948"/>
                    </a:ext>
                  </a:extLst>
                </a:gridCol>
                <a:gridCol w="1053269">
                  <a:extLst>
                    <a:ext uri="{9D8B030D-6E8A-4147-A177-3AD203B41FA5}">
                      <a16:colId xmlns:a16="http://schemas.microsoft.com/office/drawing/2014/main" val="3141288975"/>
                    </a:ext>
                  </a:extLst>
                </a:gridCol>
                <a:gridCol w="696278">
                  <a:extLst>
                    <a:ext uri="{9D8B030D-6E8A-4147-A177-3AD203B41FA5}">
                      <a16:colId xmlns:a16="http://schemas.microsoft.com/office/drawing/2014/main" val="2529896232"/>
                    </a:ext>
                  </a:extLst>
                </a:gridCol>
              </a:tblGrid>
              <a:tr h="374823">
                <a:tc>
                  <a:txBody>
                    <a:bodyPr/>
                    <a:lstStyle/>
                    <a:p>
                      <a:pPr algn="ctr" rtl="0" fontAlgn="b"/>
                      <a:r>
                        <a:rPr lang="en-US" sz="1400" b="1" i="0" u="none" strike="noStrike" dirty="0">
                          <a:solidFill>
                            <a:srgbClr val="FFFFFF"/>
                          </a:solidFill>
                          <a:effectLst/>
                          <a:latin typeface="+mn-lt"/>
                        </a:rPr>
                        <a:t>Suffixes</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Page01</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Page02</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Page03</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Page04</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Page05</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Page06</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Page07</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Page08</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Index</a:t>
                      </a:r>
                    </a:p>
                  </a:txBody>
                  <a:tcPr marL="3721" marR="3721" marT="3721" marB="0" anchor="b">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9335706"/>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89713"/>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4013958"/>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00365384"/>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9152259"/>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56473526"/>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37043739"/>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38656310"/>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82664539"/>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97160767"/>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01418027"/>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808670045"/>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09602250"/>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993562106"/>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62188341"/>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97859224"/>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52640612"/>
                  </a:ext>
                </a:extLst>
              </a:tr>
              <a:tr h="189032">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83147402"/>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88817791"/>
                  </a:ext>
                </a:extLst>
              </a:tr>
              <a:tr h="189032">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endParaRPr lang="en-US" sz="1400" b="0" i="0" u="none" strike="noStrike">
                        <a:solidFill>
                          <a:srgbClr val="000000"/>
                        </a:solidFill>
                        <a:effectLst/>
                        <a:latin typeface="+mn-lt"/>
                      </a:endParaRP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3846346003"/>
                  </a:ext>
                </a:extLst>
              </a:tr>
            </a:tbl>
          </a:graphicData>
        </a:graphic>
      </p:graphicFrame>
    </p:spTree>
    <p:extLst>
      <p:ext uri="{BB962C8B-B14F-4D97-AF65-F5344CB8AC3E}">
        <p14:creationId xmlns:p14="http://schemas.microsoft.com/office/powerpoint/2010/main" val="1477092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473BD2-84EA-2454-AB16-6A03F142C652}"/>
              </a:ext>
            </a:extLst>
          </p:cNvPr>
          <p:cNvSpPr>
            <a:spLocks noGrp="1"/>
          </p:cNvSpPr>
          <p:nvPr>
            <p:ph type="title"/>
          </p:nvPr>
        </p:nvSpPr>
        <p:spPr/>
        <p:txBody>
          <a:bodyPr/>
          <a:lstStyle/>
          <a:p>
            <a:r>
              <a:rPr lang="en-US" sz="2000"/>
              <a:t>Quantitative Topline Chart - Marketing Results (U.S. Overall)</a:t>
            </a:r>
            <a:endParaRPr lang="en-US" dirty="0">
              <a:solidFill>
                <a:srgbClr val="1D3D7C"/>
              </a:solidFill>
            </a:endParaRPr>
          </a:p>
        </p:txBody>
      </p:sp>
      <p:sp>
        <p:nvSpPr>
          <p:cNvPr id="7" name="Rectangle 12">
            <a:extLst>
              <a:ext uri="{FF2B5EF4-FFF2-40B4-BE49-F238E27FC236}">
                <a16:creationId xmlns:a16="http://schemas.microsoft.com/office/drawing/2014/main" id="{7C52C254-3929-B2D0-48B2-16F321C2AD15}"/>
              </a:ext>
            </a:extLst>
          </p:cNvPr>
          <p:cNvSpPr>
            <a:spLocks noChangeArrowheads="1"/>
          </p:cNvSpPr>
          <p:nvPr/>
        </p:nvSpPr>
        <p:spPr bwMode="auto">
          <a:xfrm>
            <a:off x="797922" y="5940631"/>
            <a:ext cx="1060132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FontTx/>
              <a:buNone/>
            </a:pPr>
            <a:r>
              <a:rPr lang="en-US" altLang="en-US" sz="1400" dirty="0">
                <a:latin typeface="+mn-lt"/>
                <a:ea typeface="MS Mincho" panose="02020609040205080304" pitchFamily="49" charset="-128"/>
                <a:cs typeface="Times New Roman" panose="02020603050405020304" pitchFamily="18" charset="0"/>
              </a:rPr>
              <a:t>Memorability (%) | Personal Preferences (1 – 7)</a:t>
            </a:r>
            <a:endParaRPr lang="en-US" altLang="en-US" sz="1400" dirty="0">
              <a:latin typeface="+mn-lt"/>
            </a:endParaRPr>
          </a:p>
        </p:txBody>
      </p:sp>
      <p:graphicFrame>
        <p:nvGraphicFramePr>
          <p:cNvPr id="4" name="TableQTC">
            <a:extLst>
              <a:ext uri="{FF2B5EF4-FFF2-40B4-BE49-F238E27FC236}">
                <a16:creationId xmlns:a16="http://schemas.microsoft.com/office/drawing/2014/main" id="{B1B1B3B3-570D-4559-8F0A-092207F9A484}"/>
              </a:ext>
            </a:extLst>
          </p:cNvPr>
          <p:cNvGraphicFramePr>
            <a:graphicFrameLocks noGrp="1"/>
          </p:cNvGraphicFramePr>
          <p:nvPr>
            <p:extLst>
              <p:ext uri="{D42A27DB-BD31-4B8C-83A1-F6EECF244321}">
                <p14:modId xmlns:p14="http://schemas.microsoft.com/office/powerpoint/2010/main" val="2686419972"/>
              </p:ext>
            </p:extLst>
          </p:nvPr>
        </p:nvGraphicFramePr>
        <p:xfrm>
          <a:off x="1019175" y="763991"/>
          <a:ext cx="10153650" cy="7360149"/>
        </p:xfrm>
        <a:graphic>
          <a:graphicData uri="http://schemas.openxmlformats.org/drawingml/2006/table">
            <a:tbl>
              <a:tblPr/>
              <a:tblGrid>
                <a:gridCol w="988204">
                  <a:extLst>
                    <a:ext uri="{9D8B030D-6E8A-4147-A177-3AD203B41FA5}">
                      <a16:colId xmlns:a16="http://schemas.microsoft.com/office/drawing/2014/main" val="1666454143"/>
                    </a:ext>
                  </a:extLst>
                </a:gridCol>
                <a:gridCol w="2474520">
                  <a:extLst>
                    <a:ext uri="{9D8B030D-6E8A-4147-A177-3AD203B41FA5}">
                      <a16:colId xmlns:a16="http://schemas.microsoft.com/office/drawing/2014/main" val="1307206475"/>
                    </a:ext>
                  </a:extLst>
                </a:gridCol>
                <a:gridCol w="2285003">
                  <a:extLst>
                    <a:ext uri="{9D8B030D-6E8A-4147-A177-3AD203B41FA5}">
                      <a16:colId xmlns:a16="http://schemas.microsoft.com/office/drawing/2014/main" val="3806333390"/>
                    </a:ext>
                  </a:extLst>
                </a:gridCol>
                <a:gridCol w="2190023">
                  <a:extLst>
                    <a:ext uri="{9D8B030D-6E8A-4147-A177-3AD203B41FA5}">
                      <a16:colId xmlns:a16="http://schemas.microsoft.com/office/drawing/2014/main" val="3438315758"/>
                    </a:ext>
                  </a:extLst>
                </a:gridCol>
                <a:gridCol w="2215900">
                  <a:extLst>
                    <a:ext uri="{9D8B030D-6E8A-4147-A177-3AD203B41FA5}">
                      <a16:colId xmlns:a16="http://schemas.microsoft.com/office/drawing/2014/main" val="1735135807"/>
                    </a:ext>
                  </a:extLst>
                </a:gridCol>
              </a:tblGrid>
              <a:tr h="416739">
                <a:tc>
                  <a:txBody>
                    <a:bodyPr/>
                    <a:lstStyle/>
                    <a:p>
                      <a:pPr algn="ctr" rtl="0" fontAlgn="ctr"/>
                      <a:r>
                        <a:rPr lang="en-US" sz="1400" b="1" i="0" u="none" strike="noStrike" dirty="0">
                          <a:solidFill>
                            <a:srgbClr val="FFFFFF"/>
                          </a:solidFill>
                          <a:effectLst/>
                          <a:latin typeface="+mn-lt"/>
                        </a:rPr>
                        <a:t>Rank</a:t>
                      </a:r>
                    </a:p>
                  </a:txBody>
                  <a:tcPr marL="3936" marR="3936" marT="3936" marB="0" anchor="b">
                    <a:lnL w="19050" cap="flat" cmpd="sng" algn="ctr">
                      <a:solidFill>
                        <a:srgbClr val="213C7C"/>
                      </a:solidFill>
                      <a:prstDash val="solid"/>
                      <a:round/>
                      <a:headEnd type="none" w="med" len="med"/>
                      <a:tailEnd type="none" w="med" len="med"/>
                    </a:lnL>
                    <a:lnR w="19050" cap="flat" cmpd="sng" algn="ctr">
                      <a:solidFill>
                        <a:srgbClr val="213C7C"/>
                      </a:solidFill>
                      <a:prstDash val="solid"/>
                      <a:round/>
                      <a:headEnd type="none" w="med" len="med"/>
                      <a:tailEnd type="none" w="med" len="med"/>
                    </a:lnR>
                    <a:lnT w="19050" cap="flat" cmpd="sng" algn="ctr">
                      <a:solidFill>
                        <a:srgbClr val="213C7C"/>
                      </a:solidFill>
                      <a:prstDash val="solid"/>
                      <a:round/>
                      <a:headEnd type="none" w="med" len="med"/>
                      <a:tailEnd type="none" w="med" len="med"/>
                    </a:lnT>
                    <a:lnB w="19050" cap="flat" cmpd="sng" algn="ctr">
                      <a:solidFill>
                        <a:srgbClr val="1F497D"/>
                      </a:solidFill>
                      <a:prstDash val="solid"/>
                      <a:round/>
                      <a:headEnd type="none" w="med" len="med"/>
                      <a:tailEnd type="none" w="med" len="med"/>
                    </a:lnB>
                    <a:solidFill>
                      <a:srgbClr val="213C7C"/>
                    </a:solidFill>
                  </a:tcPr>
                </a:tc>
                <a:tc gridSpan="2">
                  <a:txBody>
                    <a:bodyPr/>
                    <a:lstStyle/>
                    <a:p>
                      <a:pPr algn="ctr" rtl="0" fontAlgn="ctr"/>
                      <a:r>
                        <a:rPr lang="en-US" sz="1400" b="1" i="0" u="none" strike="noStrike" dirty="0">
                          <a:solidFill>
                            <a:srgbClr val="FFFFFF"/>
                          </a:solidFill>
                          <a:effectLst/>
                          <a:latin typeface="+mn-lt"/>
                        </a:rPr>
                        <a:t>Memorability</a:t>
                      </a:r>
                    </a:p>
                  </a:txBody>
                  <a:tcPr marL="3936" marR="3936" marT="3936" marB="0" anchor="b">
                    <a:lnL w="19050" cap="flat" cmpd="sng" algn="ctr">
                      <a:solidFill>
                        <a:srgbClr val="213C7C"/>
                      </a:solidFill>
                      <a:prstDash val="solid"/>
                      <a:round/>
                      <a:headEnd type="none" w="med" len="med"/>
                      <a:tailEnd type="none" w="med" len="med"/>
                    </a:lnL>
                    <a:lnR w="19050" cap="flat" cmpd="sng" algn="ctr">
                      <a:solidFill>
                        <a:srgbClr val="213C7C"/>
                      </a:solidFill>
                      <a:prstDash val="solid"/>
                      <a:round/>
                      <a:headEnd type="none" w="med" len="med"/>
                      <a:tailEnd type="none" w="med" len="med"/>
                    </a:lnR>
                    <a:lnT w="19050" cap="flat" cmpd="sng" algn="ctr">
                      <a:solidFill>
                        <a:srgbClr val="213C7C"/>
                      </a:solidFill>
                      <a:prstDash val="solid"/>
                      <a:round/>
                      <a:headEnd type="none" w="med" len="med"/>
                      <a:tailEnd type="none" w="med" len="med"/>
                    </a:lnT>
                    <a:lnB w="19050" cap="flat" cmpd="sng" algn="ctr">
                      <a:solidFill>
                        <a:srgbClr val="213C7C"/>
                      </a:solidFill>
                      <a:prstDash val="solid"/>
                      <a:round/>
                      <a:headEnd type="none" w="med" len="med"/>
                      <a:tailEnd type="none" w="med" len="med"/>
                    </a:lnB>
                    <a:solidFill>
                      <a:srgbClr val="213C7C"/>
                    </a:solidFill>
                  </a:tcPr>
                </a:tc>
                <a:tc hMerge="1">
                  <a:txBody>
                    <a:bodyPr/>
                    <a:lstStyle/>
                    <a:p>
                      <a:endParaRPr lang="en-US"/>
                    </a:p>
                  </a:txBody>
                  <a:tcPr/>
                </a:tc>
                <a:tc gridSpan="2">
                  <a:txBody>
                    <a:bodyPr/>
                    <a:lstStyle/>
                    <a:p>
                      <a:pPr algn="ctr" rtl="0" fontAlgn="ctr"/>
                      <a:r>
                        <a:rPr lang="en-US" sz="1400" b="1" i="0" u="none" strike="noStrike" dirty="0">
                          <a:solidFill>
                            <a:srgbClr val="FFFFFF"/>
                          </a:solidFill>
                          <a:effectLst/>
                          <a:latin typeface="+mn-lt"/>
                        </a:rPr>
                        <a:t>Personal Preferences</a:t>
                      </a:r>
                    </a:p>
                  </a:txBody>
                  <a:tcPr marL="3936" marR="3936" marT="3936" marB="0" anchor="b">
                    <a:lnL w="19050" cap="flat" cmpd="sng" algn="ctr">
                      <a:solidFill>
                        <a:srgbClr val="213C7C"/>
                      </a:solidFill>
                      <a:prstDash val="solid"/>
                      <a:round/>
                      <a:headEnd type="none" w="med" len="med"/>
                      <a:tailEnd type="none" w="med" len="med"/>
                    </a:lnL>
                    <a:lnR w="19050" cap="flat" cmpd="sng" algn="ctr">
                      <a:solidFill>
                        <a:srgbClr val="213C7C"/>
                      </a:solidFill>
                      <a:prstDash val="solid"/>
                      <a:round/>
                      <a:headEnd type="none" w="med" len="med"/>
                      <a:tailEnd type="none" w="med" len="med"/>
                    </a:lnR>
                    <a:lnT w="19050" cap="flat" cmpd="sng" algn="ctr">
                      <a:solidFill>
                        <a:srgbClr val="213C7C"/>
                      </a:solidFill>
                      <a:prstDash val="solid"/>
                      <a:round/>
                      <a:headEnd type="none" w="med" len="med"/>
                      <a:tailEnd type="none" w="med" len="med"/>
                    </a:lnT>
                    <a:lnB w="19050" cap="flat" cmpd="sng" algn="ctr">
                      <a:solidFill>
                        <a:srgbClr val="213C7C"/>
                      </a:solidFill>
                      <a:prstDash val="solid"/>
                      <a:round/>
                      <a:headEnd type="none" w="med" len="med"/>
                      <a:tailEnd type="none" w="med" len="med"/>
                    </a:lnB>
                    <a:solidFill>
                      <a:srgbClr val="213C7C"/>
                    </a:solidFill>
                  </a:tcPr>
                </a:tc>
                <a:tc hMerge="1">
                  <a:txBody>
                    <a:bodyPr/>
                    <a:lstStyle/>
                    <a:p>
                      <a:endParaRPr lang="en-US"/>
                    </a:p>
                  </a:txBody>
                  <a:tcPr/>
                </a:tc>
                <a:extLst>
                  <a:ext uri="{0D108BD9-81ED-4DB2-BD59-A6C34878D82A}">
                    <a16:rowId xmlns:a16="http://schemas.microsoft.com/office/drawing/2014/main" val="1672947100"/>
                  </a:ext>
                </a:extLst>
              </a:tr>
              <a:tr h="231447">
                <a:tc>
                  <a:txBody>
                    <a:bodyPr/>
                    <a:lstStyle/>
                    <a:p>
                      <a:pPr algn="ctr" rtl="0" fontAlgn="ctr"/>
                      <a:r>
                        <a:rPr lang="en-US" sz="1400" b="0" i="0" u="none" strike="noStrike">
                          <a:solidFill>
                            <a:srgbClr val="000000"/>
                          </a:solidFill>
                          <a:effectLst/>
                          <a:latin typeface="+mn-lt"/>
                        </a:rPr>
                        <a:t>1</a:t>
                      </a:r>
                    </a:p>
                  </a:txBody>
                  <a:tcPr marL="3936" marR="3936" marT="3936" marB="0" anchor="ctr">
                    <a:lnL>
                      <a:noFill/>
                    </a:lnL>
                    <a:lnR>
                      <a:noFill/>
                    </a:lnR>
                    <a:lnT w="190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19050" cap="flat" cmpd="sng" algn="ctr">
                      <a:solidFill>
                        <a:srgbClr val="213C7C"/>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6198112"/>
                  </a:ext>
                </a:extLst>
              </a:tr>
              <a:tr h="231447">
                <a:tc>
                  <a:txBody>
                    <a:bodyPr/>
                    <a:lstStyle/>
                    <a:p>
                      <a:pPr algn="ctr" rtl="0" fontAlgn="ctr"/>
                      <a:r>
                        <a:rPr lang="en-US" sz="1400" b="0" i="0" u="none" strike="noStrike">
                          <a:solidFill>
                            <a:srgbClr val="000000"/>
                          </a:solidFill>
                          <a:effectLst/>
                          <a:latin typeface="+mn-lt"/>
                        </a:rPr>
                        <a:t>2</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77560357"/>
                  </a:ext>
                </a:extLst>
              </a:tr>
              <a:tr h="231447">
                <a:tc>
                  <a:txBody>
                    <a:bodyPr/>
                    <a:lstStyle/>
                    <a:p>
                      <a:pPr algn="ctr" rtl="0" fontAlgn="ctr"/>
                      <a:r>
                        <a:rPr lang="en-US" sz="1400" b="0" i="0" u="none" strike="noStrike">
                          <a:solidFill>
                            <a:srgbClr val="000000"/>
                          </a:solidFill>
                          <a:effectLst/>
                          <a:latin typeface="+mn-lt"/>
                        </a:rPr>
                        <a:t>3</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37160508"/>
                  </a:ext>
                </a:extLst>
              </a:tr>
              <a:tr h="231447">
                <a:tc>
                  <a:txBody>
                    <a:bodyPr/>
                    <a:lstStyle/>
                    <a:p>
                      <a:pPr algn="ctr" rtl="0" fontAlgn="ctr"/>
                      <a:r>
                        <a:rPr lang="en-US" sz="1400" b="0" i="0" u="none" strike="noStrike" dirty="0">
                          <a:solidFill>
                            <a:srgbClr val="000000"/>
                          </a:solidFill>
                          <a:effectLst/>
                          <a:latin typeface="+mn-lt"/>
                        </a:rPr>
                        <a:t>4</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429058340"/>
                  </a:ext>
                </a:extLst>
              </a:tr>
              <a:tr h="231447">
                <a:tc>
                  <a:txBody>
                    <a:bodyPr/>
                    <a:lstStyle/>
                    <a:p>
                      <a:pPr algn="ctr" rtl="0" fontAlgn="ctr"/>
                      <a:r>
                        <a:rPr lang="en-US" sz="1400" b="0" i="0" u="none" strike="noStrike" dirty="0">
                          <a:solidFill>
                            <a:srgbClr val="000000"/>
                          </a:solidFill>
                          <a:effectLst/>
                          <a:latin typeface="+mn-lt"/>
                        </a:rPr>
                        <a:t>5</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0911543"/>
                  </a:ext>
                </a:extLst>
              </a:tr>
              <a:tr h="231447">
                <a:tc>
                  <a:txBody>
                    <a:bodyPr/>
                    <a:lstStyle/>
                    <a:p>
                      <a:pPr algn="ctr" rtl="0" fontAlgn="ctr"/>
                      <a:r>
                        <a:rPr lang="en-US" sz="1400" b="0" i="0" u="none" strike="noStrike" dirty="0">
                          <a:solidFill>
                            <a:srgbClr val="000000"/>
                          </a:solidFill>
                          <a:effectLst/>
                          <a:latin typeface="+mn-lt"/>
                        </a:rPr>
                        <a:t>6</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898213195"/>
                  </a:ext>
                </a:extLst>
              </a:tr>
              <a:tr h="231447">
                <a:tc>
                  <a:txBody>
                    <a:bodyPr/>
                    <a:lstStyle/>
                    <a:p>
                      <a:pPr algn="ctr" rtl="0" fontAlgn="ctr"/>
                      <a:r>
                        <a:rPr lang="en-US" sz="1400" b="0" i="0" u="none" strike="noStrike" dirty="0">
                          <a:solidFill>
                            <a:srgbClr val="000000"/>
                          </a:solidFill>
                          <a:effectLst/>
                          <a:latin typeface="+mn-lt"/>
                        </a:rPr>
                        <a:t>7</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29099917"/>
                  </a:ext>
                </a:extLst>
              </a:tr>
              <a:tr h="231447">
                <a:tc>
                  <a:txBody>
                    <a:bodyPr/>
                    <a:lstStyle/>
                    <a:p>
                      <a:pPr algn="ctr" rtl="0" fontAlgn="ctr"/>
                      <a:r>
                        <a:rPr lang="en-US" sz="1400" b="0" i="0" u="none" strike="noStrike" dirty="0">
                          <a:solidFill>
                            <a:srgbClr val="000000"/>
                          </a:solidFill>
                          <a:effectLst/>
                          <a:latin typeface="+mn-lt"/>
                        </a:rPr>
                        <a:t>8</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64815712"/>
                  </a:ext>
                </a:extLst>
              </a:tr>
              <a:tr h="231447">
                <a:tc>
                  <a:txBody>
                    <a:bodyPr/>
                    <a:lstStyle/>
                    <a:p>
                      <a:pPr algn="ctr" rtl="0" fontAlgn="ctr"/>
                      <a:r>
                        <a:rPr lang="en-US" sz="1400" b="0" i="0" u="none" strike="noStrike" dirty="0">
                          <a:solidFill>
                            <a:srgbClr val="000000"/>
                          </a:solidFill>
                          <a:effectLst/>
                          <a:latin typeface="+mn-lt"/>
                        </a:rPr>
                        <a:t>9</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73631133"/>
                  </a:ext>
                </a:extLst>
              </a:tr>
              <a:tr h="231447">
                <a:tc>
                  <a:txBody>
                    <a:bodyPr/>
                    <a:lstStyle/>
                    <a:p>
                      <a:pPr algn="ctr" rtl="0" fontAlgn="ctr"/>
                      <a:r>
                        <a:rPr lang="en-US" sz="1400" b="0" i="0" u="none" strike="noStrike" dirty="0">
                          <a:solidFill>
                            <a:srgbClr val="000000"/>
                          </a:solidFill>
                          <a:effectLst/>
                          <a:latin typeface="+mn-lt"/>
                        </a:rPr>
                        <a:t>10</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298104576"/>
                  </a:ext>
                </a:extLst>
              </a:tr>
              <a:tr h="231447">
                <a:tc>
                  <a:txBody>
                    <a:bodyPr/>
                    <a:lstStyle/>
                    <a:p>
                      <a:pPr algn="ctr" rtl="0" fontAlgn="ctr"/>
                      <a:r>
                        <a:rPr lang="en-US" sz="1400" b="0" i="0" u="none" strike="noStrike" dirty="0">
                          <a:solidFill>
                            <a:srgbClr val="000000"/>
                          </a:solidFill>
                          <a:effectLst/>
                          <a:latin typeface="+mn-lt"/>
                        </a:rPr>
                        <a:t>11</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893344928"/>
                  </a:ext>
                </a:extLst>
              </a:tr>
              <a:tr h="231447">
                <a:tc>
                  <a:txBody>
                    <a:bodyPr/>
                    <a:lstStyle/>
                    <a:p>
                      <a:pPr algn="ctr" rtl="0" fontAlgn="ctr"/>
                      <a:r>
                        <a:rPr lang="en-US" sz="1400" b="0" i="0" u="none" strike="noStrike" dirty="0">
                          <a:solidFill>
                            <a:srgbClr val="000000"/>
                          </a:solidFill>
                          <a:effectLst/>
                          <a:latin typeface="+mn-lt"/>
                        </a:rPr>
                        <a:t>12</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540769558"/>
                  </a:ext>
                </a:extLst>
              </a:tr>
              <a:tr h="231447">
                <a:tc>
                  <a:txBody>
                    <a:bodyPr/>
                    <a:lstStyle/>
                    <a:p>
                      <a:pPr algn="ctr" rtl="0" fontAlgn="ctr"/>
                      <a:r>
                        <a:rPr lang="en-US" sz="1400" b="0" i="0" u="none" strike="noStrike" dirty="0">
                          <a:solidFill>
                            <a:srgbClr val="000000"/>
                          </a:solidFill>
                          <a:effectLst/>
                          <a:latin typeface="+mn-lt"/>
                        </a:rPr>
                        <a:t>13</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79622794"/>
                  </a:ext>
                </a:extLst>
              </a:tr>
              <a:tr h="231447">
                <a:tc>
                  <a:txBody>
                    <a:bodyPr/>
                    <a:lstStyle/>
                    <a:p>
                      <a:pPr algn="ctr" rtl="0" fontAlgn="ctr"/>
                      <a:r>
                        <a:rPr lang="en-US" sz="1400" b="0" i="0" u="none" strike="noStrike" dirty="0">
                          <a:solidFill>
                            <a:srgbClr val="000000"/>
                          </a:solidFill>
                          <a:effectLst/>
                          <a:latin typeface="+mn-lt"/>
                        </a:rPr>
                        <a:t>14</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9846193"/>
                  </a:ext>
                </a:extLst>
              </a:tr>
              <a:tr h="231447">
                <a:tc>
                  <a:txBody>
                    <a:bodyPr/>
                    <a:lstStyle/>
                    <a:p>
                      <a:pPr algn="ctr" rtl="0" fontAlgn="ctr"/>
                      <a:r>
                        <a:rPr lang="en-US" sz="1400" b="0" i="0" u="none" strike="noStrike" dirty="0">
                          <a:solidFill>
                            <a:srgbClr val="000000"/>
                          </a:solidFill>
                          <a:effectLst/>
                          <a:latin typeface="+mn-lt"/>
                        </a:rPr>
                        <a:t>15</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722174534"/>
                  </a:ext>
                </a:extLst>
              </a:tr>
              <a:tr h="231447">
                <a:tc>
                  <a:txBody>
                    <a:bodyPr/>
                    <a:lstStyle/>
                    <a:p>
                      <a:pPr algn="ctr" rtl="0" fontAlgn="ctr"/>
                      <a:r>
                        <a:rPr lang="en-US" sz="1400" b="0" i="0" u="none" strike="noStrike" dirty="0">
                          <a:solidFill>
                            <a:srgbClr val="000000"/>
                          </a:solidFill>
                          <a:effectLst/>
                          <a:latin typeface="+mn-lt"/>
                        </a:rPr>
                        <a:t>16</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592481108"/>
                  </a:ext>
                </a:extLst>
              </a:tr>
              <a:tr h="231447">
                <a:tc>
                  <a:txBody>
                    <a:bodyPr/>
                    <a:lstStyle/>
                    <a:p>
                      <a:pPr algn="ctr" rtl="0" fontAlgn="ctr"/>
                      <a:r>
                        <a:rPr lang="en-US" sz="1400" b="0" i="0" u="none" strike="noStrike" dirty="0">
                          <a:solidFill>
                            <a:srgbClr val="000000"/>
                          </a:solidFill>
                          <a:effectLst/>
                          <a:latin typeface="+mn-lt"/>
                        </a:rPr>
                        <a:t>17</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38868"/>
                  </a:ext>
                </a:extLst>
              </a:tr>
              <a:tr h="231447">
                <a:tc>
                  <a:txBody>
                    <a:bodyPr/>
                    <a:lstStyle/>
                    <a:p>
                      <a:pPr algn="ctr" rtl="0" fontAlgn="ctr"/>
                      <a:r>
                        <a:rPr lang="en-US" sz="1400" b="0" i="0" u="none" strike="noStrike" dirty="0">
                          <a:solidFill>
                            <a:srgbClr val="000000"/>
                          </a:solidFill>
                          <a:effectLst/>
                          <a:latin typeface="+mn-lt"/>
                        </a:rPr>
                        <a:t>18</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091479539"/>
                  </a:ext>
                </a:extLst>
              </a:tr>
              <a:tr h="231447">
                <a:tc>
                  <a:txBody>
                    <a:bodyPr/>
                    <a:lstStyle/>
                    <a:p>
                      <a:pPr algn="ctr" rtl="0" fontAlgn="ctr"/>
                      <a:r>
                        <a:rPr lang="en-US" sz="1400" b="0" i="0" u="none" strike="noStrike" dirty="0">
                          <a:solidFill>
                            <a:srgbClr val="000000"/>
                          </a:solidFill>
                          <a:effectLst/>
                          <a:latin typeface="+mn-lt"/>
                        </a:rPr>
                        <a:t>19</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56222618"/>
                  </a:ext>
                </a:extLst>
              </a:tr>
              <a:tr h="231447">
                <a:tc>
                  <a:txBody>
                    <a:bodyPr/>
                    <a:lstStyle/>
                    <a:p>
                      <a:pPr algn="ctr" rtl="0" fontAlgn="ctr"/>
                      <a:r>
                        <a:rPr lang="en-US" sz="1400" b="0" i="0" u="none" strike="noStrike" dirty="0">
                          <a:solidFill>
                            <a:srgbClr val="000000"/>
                          </a:solidFill>
                          <a:effectLst/>
                          <a:latin typeface="+mn-lt"/>
                        </a:rPr>
                        <a:t>20</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098391710"/>
                  </a:ext>
                </a:extLst>
              </a:tr>
              <a:tr h="231447">
                <a:tc>
                  <a:txBody>
                    <a:bodyPr/>
                    <a:lstStyle/>
                    <a:p>
                      <a:pPr algn="ctr" rtl="0" fontAlgn="ctr"/>
                      <a:r>
                        <a:rPr lang="en-US" sz="1400" b="0" i="0" u="none" strike="noStrike" dirty="0">
                          <a:solidFill>
                            <a:srgbClr val="000000"/>
                          </a:solidFill>
                          <a:effectLst/>
                          <a:latin typeface="+mn-lt"/>
                        </a:rPr>
                        <a:t>21</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83817307"/>
                  </a:ext>
                </a:extLst>
              </a:tr>
              <a:tr h="231447">
                <a:tc>
                  <a:txBody>
                    <a:bodyPr/>
                    <a:lstStyle/>
                    <a:p>
                      <a:pPr algn="ctr" rtl="0" fontAlgn="ctr"/>
                      <a:r>
                        <a:rPr lang="en-US" sz="1400" b="0" i="0" u="none" strike="noStrike" dirty="0">
                          <a:solidFill>
                            <a:srgbClr val="000000"/>
                          </a:solidFill>
                          <a:effectLst/>
                          <a:latin typeface="+mn-lt"/>
                        </a:rPr>
                        <a:t>22</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FF00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93789225"/>
                  </a:ext>
                </a:extLst>
              </a:tr>
              <a:tr h="231447">
                <a:tc>
                  <a:txBody>
                    <a:bodyPr/>
                    <a:lstStyle/>
                    <a:p>
                      <a:pPr algn="ctr" rtl="0" fontAlgn="ctr"/>
                      <a:r>
                        <a:rPr lang="en-US" sz="1400" b="0" i="0" u="none" strike="noStrike" dirty="0">
                          <a:solidFill>
                            <a:srgbClr val="000000"/>
                          </a:solidFill>
                          <a:effectLst/>
                          <a:latin typeface="+mn-lt"/>
                        </a:rPr>
                        <a:t>23</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94208403"/>
                  </a:ext>
                </a:extLst>
              </a:tr>
              <a:tr h="231447">
                <a:tc>
                  <a:txBody>
                    <a:bodyPr/>
                    <a:lstStyle/>
                    <a:p>
                      <a:pPr algn="ctr" rtl="0" fontAlgn="ctr"/>
                      <a:r>
                        <a:rPr lang="en-US" sz="1400" b="0" i="0" u="none" strike="noStrike" dirty="0">
                          <a:solidFill>
                            <a:srgbClr val="000000"/>
                          </a:solidFill>
                          <a:effectLst/>
                          <a:latin typeface="+mn-lt"/>
                        </a:rPr>
                        <a:t>24</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71785761"/>
                  </a:ext>
                </a:extLst>
              </a:tr>
              <a:tr h="231447">
                <a:tc>
                  <a:txBody>
                    <a:bodyPr/>
                    <a:lstStyle/>
                    <a:p>
                      <a:pPr algn="ctr" rtl="0" fontAlgn="ctr"/>
                      <a:r>
                        <a:rPr lang="en-US" sz="1400" b="0" i="0" u="none" strike="noStrike" dirty="0">
                          <a:solidFill>
                            <a:srgbClr val="000000"/>
                          </a:solidFill>
                          <a:effectLst/>
                          <a:latin typeface="+mn-lt"/>
                        </a:rPr>
                        <a:t>25</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00990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982390514"/>
                  </a:ext>
                </a:extLst>
              </a:tr>
              <a:tr h="231447">
                <a:tc>
                  <a:txBody>
                    <a:bodyPr/>
                    <a:lstStyle/>
                    <a:p>
                      <a:pPr algn="ctr" rtl="0" fontAlgn="ctr"/>
                      <a:r>
                        <a:rPr lang="en-US" sz="1400" b="0" i="0" u="none" strike="noStrike" dirty="0">
                          <a:solidFill>
                            <a:srgbClr val="000000"/>
                          </a:solidFill>
                          <a:effectLst/>
                          <a:latin typeface="+mn-lt"/>
                        </a:rPr>
                        <a:t>26</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876682293"/>
                  </a:ext>
                </a:extLst>
              </a:tr>
              <a:tr h="231447">
                <a:tc>
                  <a:txBody>
                    <a:bodyPr/>
                    <a:lstStyle/>
                    <a:p>
                      <a:pPr algn="ctr" rtl="0" fontAlgn="ctr"/>
                      <a:r>
                        <a:rPr lang="en-US" sz="1400" b="0" i="0" u="none" strike="noStrike" dirty="0">
                          <a:solidFill>
                            <a:srgbClr val="000000"/>
                          </a:solidFill>
                          <a:effectLst/>
                          <a:latin typeface="+mn-lt"/>
                        </a:rPr>
                        <a:t>27</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75461277"/>
                  </a:ext>
                </a:extLst>
              </a:tr>
              <a:tr h="231447">
                <a:tc>
                  <a:txBody>
                    <a:bodyPr/>
                    <a:lstStyle/>
                    <a:p>
                      <a:pPr algn="ctr" rtl="0" fontAlgn="ctr"/>
                      <a:r>
                        <a:rPr lang="en-US" sz="1400" b="0" i="0" u="none" strike="noStrike" dirty="0">
                          <a:solidFill>
                            <a:srgbClr val="000000"/>
                          </a:solidFill>
                          <a:effectLst/>
                          <a:latin typeface="+mn-lt"/>
                        </a:rPr>
                        <a:t>28</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36699776"/>
                  </a:ext>
                </a:extLst>
              </a:tr>
              <a:tr h="231447">
                <a:tc>
                  <a:txBody>
                    <a:bodyPr/>
                    <a:lstStyle/>
                    <a:p>
                      <a:pPr algn="ctr" rtl="0" fontAlgn="ctr"/>
                      <a:r>
                        <a:rPr lang="en-US" sz="1400" b="0" i="0" u="none" strike="noStrike" dirty="0">
                          <a:solidFill>
                            <a:srgbClr val="000000"/>
                          </a:solidFill>
                          <a:effectLst/>
                          <a:latin typeface="+mn-lt"/>
                        </a:rPr>
                        <a:t>29</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2860206"/>
                  </a:ext>
                </a:extLst>
              </a:tr>
              <a:tr h="231447">
                <a:tc>
                  <a:txBody>
                    <a:bodyPr/>
                    <a:lstStyle/>
                    <a:p>
                      <a:pPr algn="ctr" rtl="0" fontAlgn="ctr"/>
                      <a:r>
                        <a:rPr lang="en-US" sz="1400" b="0" i="0" u="none" strike="noStrike" dirty="0">
                          <a:solidFill>
                            <a:srgbClr val="000000"/>
                          </a:solidFill>
                          <a:effectLst/>
                          <a:latin typeface="+mn-lt"/>
                        </a:rPr>
                        <a:t>30</a:t>
                      </a: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endParaRPr lang="en-US" sz="1400" b="0" i="0" u="none" strike="noStrike" dirty="0">
                        <a:solidFill>
                          <a:srgbClr val="808080"/>
                        </a:solidFill>
                        <a:effectLst/>
                        <a:latin typeface="+mn-lt"/>
                      </a:endParaRPr>
                    </a:p>
                  </a:txBody>
                  <a:tcPr marL="3936" marR="3936" marT="3936"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757646729"/>
                  </a:ext>
                </a:extLst>
              </a:tr>
            </a:tbl>
          </a:graphicData>
        </a:graphic>
      </p:graphicFrame>
    </p:spTree>
    <p:extLst>
      <p:ext uri="{BB962C8B-B14F-4D97-AF65-F5344CB8AC3E}">
        <p14:creationId xmlns:p14="http://schemas.microsoft.com/office/powerpoint/2010/main" val="26008187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5DEE2A-089D-152F-23E7-95F5833F519A}"/>
              </a:ext>
            </a:extLst>
          </p:cNvPr>
          <p:cNvSpPr>
            <a:spLocks noGrp="1"/>
          </p:cNvSpPr>
          <p:nvPr>
            <p:ph type="title"/>
          </p:nvPr>
        </p:nvSpPr>
        <p:spPr/>
        <p:txBody>
          <a:bodyPr/>
          <a:lstStyle/>
          <a:p>
            <a:r>
              <a:rPr lang="en-US" dirty="0"/>
              <a:t>Summary of Recommendations with Rationales</a:t>
            </a:r>
          </a:p>
        </p:txBody>
      </p:sp>
      <p:grpSp>
        <p:nvGrpSpPr>
          <p:cNvPr id="6" name="Group 5">
            <a:extLst>
              <a:ext uri="{FF2B5EF4-FFF2-40B4-BE49-F238E27FC236}">
                <a16:creationId xmlns:a16="http://schemas.microsoft.com/office/drawing/2014/main" id="{F897EFF5-6D90-10A8-BB2B-A0638E315892}"/>
              </a:ext>
            </a:extLst>
          </p:cNvPr>
          <p:cNvGrpSpPr/>
          <p:nvPr/>
        </p:nvGrpSpPr>
        <p:grpSpPr>
          <a:xfrm>
            <a:off x="1212975" y="1637456"/>
            <a:ext cx="9769151" cy="779175"/>
            <a:chOff x="1418252" y="1394858"/>
            <a:chExt cx="9769151" cy="779175"/>
          </a:xfrm>
        </p:grpSpPr>
        <p:sp>
          <p:nvSpPr>
            <p:cNvPr id="7" name="Rounded Rectangle 8">
              <a:extLst>
                <a:ext uri="{FF2B5EF4-FFF2-40B4-BE49-F238E27FC236}">
                  <a16:creationId xmlns:a16="http://schemas.microsoft.com/office/drawing/2014/main" id="{BDBB22AD-3006-952B-FBA2-0BC4A148D822}"/>
                </a:ext>
              </a:extLst>
            </p:cNvPr>
            <p:cNvSpPr/>
            <p:nvPr/>
          </p:nvSpPr>
          <p:spPr>
            <a:xfrm>
              <a:off x="1418252" y="1394858"/>
              <a:ext cx="9769151" cy="779175"/>
            </a:xfrm>
            <a:prstGeom prst="roundRect">
              <a:avLst>
                <a:gd name="adj" fmla="val 9133"/>
              </a:avLst>
            </a:prstGeom>
            <a:solidFill>
              <a:srgbClr val="00B05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9">
              <a:extLst>
                <a:ext uri="{FF2B5EF4-FFF2-40B4-BE49-F238E27FC236}">
                  <a16:creationId xmlns:a16="http://schemas.microsoft.com/office/drawing/2014/main" id="{57827293-9DD4-3972-9474-870B283647EC}"/>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00B050"/>
                  </a:solidFill>
                </a:rPr>
                <a:t>UQESDA</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a:solidFill>
                    <a:schemeClr val="tx2"/>
                  </a:solidFill>
                </a:rPr>
                <a:t>It denotes a unique and safe drug </a:t>
              </a:r>
              <a:endParaRPr lang="en-US" sz="1200" dirty="0">
                <a:solidFill>
                  <a:schemeClr val="tx2"/>
                </a:solidFill>
              </a:endParaRPr>
            </a:p>
          </p:txBody>
        </p:sp>
      </p:grpSp>
      <p:grpSp>
        <p:nvGrpSpPr>
          <p:cNvPr id="9" name="Group 8">
            <a:extLst>
              <a:ext uri="{FF2B5EF4-FFF2-40B4-BE49-F238E27FC236}">
                <a16:creationId xmlns:a16="http://schemas.microsoft.com/office/drawing/2014/main" id="{BE8A5921-B991-7FCE-F636-F5BD1858E4E5}"/>
              </a:ext>
            </a:extLst>
          </p:cNvPr>
          <p:cNvGrpSpPr/>
          <p:nvPr/>
        </p:nvGrpSpPr>
        <p:grpSpPr>
          <a:xfrm>
            <a:off x="1212975" y="2800673"/>
            <a:ext cx="9769151" cy="779175"/>
            <a:chOff x="1418252" y="1394858"/>
            <a:chExt cx="9769151" cy="779175"/>
          </a:xfrm>
        </p:grpSpPr>
        <p:sp>
          <p:nvSpPr>
            <p:cNvPr id="10" name="Rounded Rectangle 8">
              <a:extLst>
                <a:ext uri="{FF2B5EF4-FFF2-40B4-BE49-F238E27FC236}">
                  <a16:creationId xmlns:a16="http://schemas.microsoft.com/office/drawing/2014/main" id="{EDDC0FE1-FDB7-A957-E0DE-7D65B833EA4C}"/>
                </a:ext>
              </a:extLst>
            </p:cNvPr>
            <p:cNvSpPr/>
            <p:nvPr/>
          </p:nvSpPr>
          <p:spPr>
            <a:xfrm>
              <a:off x="1418252" y="1394858"/>
              <a:ext cx="9769151" cy="779175"/>
            </a:xfrm>
            <a:prstGeom prst="roundRect">
              <a:avLst>
                <a:gd name="adj" fmla="val 9133"/>
              </a:avLst>
            </a:prstGeom>
            <a:solidFill>
              <a:srgbClr val="00B05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ED97EBC8-07B6-7C14-488A-C965CBB6F830}"/>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00B050"/>
                  </a:solidFill>
                </a:rPr>
                <a:t>UQESDA</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a:solidFill>
                    <a:schemeClr val="tx2"/>
                  </a:solidFill>
                </a:rPr>
                <a:t>It denotes a unique and safe drug </a:t>
              </a:r>
              <a:endParaRPr lang="en-US" sz="1200" dirty="0">
                <a:solidFill>
                  <a:schemeClr val="tx2"/>
                </a:solidFill>
              </a:endParaRPr>
            </a:p>
          </p:txBody>
        </p:sp>
      </p:grpSp>
      <p:grpSp>
        <p:nvGrpSpPr>
          <p:cNvPr id="12" name="Group 11">
            <a:extLst>
              <a:ext uri="{FF2B5EF4-FFF2-40B4-BE49-F238E27FC236}">
                <a16:creationId xmlns:a16="http://schemas.microsoft.com/office/drawing/2014/main" id="{E8CE4E1B-AEB7-6BBD-F46B-83F1BF7ED1A4}"/>
              </a:ext>
            </a:extLst>
          </p:cNvPr>
          <p:cNvGrpSpPr/>
          <p:nvPr/>
        </p:nvGrpSpPr>
        <p:grpSpPr>
          <a:xfrm>
            <a:off x="1212975" y="3963889"/>
            <a:ext cx="9769151" cy="779175"/>
            <a:chOff x="1418252" y="1394858"/>
            <a:chExt cx="9769151" cy="779175"/>
          </a:xfrm>
        </p:grpSpPr>
        <p:sp>
          <p:nvSpPr>
            <p:cNvPr id="13" name="Rounded Rectangle 8">
              <a:extLst>
                <a:ext uri="{FF2B5EF4-FFF2-40B4-BE49-F238E27FC236}">
                  <a16:creationId xmlns:a16="http://schemas.microsoft.com/office/drawing/2014/main" id="{2CEB9EE4-DCF6-1A8E-7852-91CF8668E537}"/>
                </a:ext>
              </a:extLst>
            </p:cNvPr>
            <p:cNvSpPr/>
            <p:nvPr/>
          </p:nvSpPr>
          <p:spPr>
            <a:xfrm>
              <a:off x="1418252" y="1394858"/>
              <a:ext cx="9769151" cy="779175"/>
            </a:xfrm>
            <a:prstGeom prst="roundRect">
              <a:avLst>
                <a:gd name="adj" fmla="val 9133"/>
              </a:avLst>
            </a:prstGeom>
            <a:solidFill>
              <a:srgbClr val="00B05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16833E81-457E-F9F5-1FC9-C2416A77AEE7}"/>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00B050"/>
                  </a:solidFill>
                </a:rPr>
                <a:t>UQESDA</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a:solidFill>
                    <a:schemeClr val="tx2"/>
                  </a:solidFill>
                </a:rPr>
                <a:t>It denotes a unique and safe drug </a:t>
              </a:r>
              <a:endParaRPr lang="en-US" sz="1200" dirty="0">
                <a:solidFill>
                  <a:schemeClr val="tx2"/>
                </a:solidFill>
              </a:endParaRPr>
            </a:p>
          </p:txBody>
        </p:sp>
      </p:grpSp>
    </p:spTree>
    <p:extLst>
      <p:ext uri="{BB962C8B-B14F-4D97-AF65-F5344CB8AC3E}">
        <p14:creationId xmlns:p14="http://schemas.microsoft.com/office/powerpoint/2010/main" val="3363668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5DEE2A-089D-152F-23E7-95F5833F519A}"/>
              </a:ext>
            </a:extLst>
          </p:cNvPr>
          <p:cNvSpPr>
            <a:spLocks noGrp="1"/>
          </p:cNvSpPr>
          <p:nvPr>
            <p:ph type="title"/>
          </p:nvPr>
        </p:nvSpPr>
        <p:spPr/>
        <p:txBody>
          <a:bodyPr/>
          <a:lstStyle/>
          <a:p>
            <a:r>
              <a:rPr lang="en-US" dirty="0"/>
              <a:t>Summary of Recommendations with Rationales</a:t>
            </a:r>
          </a:p>
        </p:txBody>
      </p:sp>
      <p:grpSp>
        <p:nvGrpSpPr>
          <p:cNvPr id="2" name="Group 1">
            <a:extLst>
              <a:ext uri="{FF2B5EF4-FFF2-40B4-BE49-F238E27FC236}">
                <a16:creationId xmlns:a16="http://schemas.microsoft.com/office/drawing/2014/main" id="{0A5C6470-2224-BBB4-AD5B-FD523DDF5A7A}"/>
              </a:ext>
            </a:extLst>
          </p:cNvPr>
          <p:cNvGrpSpPr/>
          <p:nvPr/>
        </p:nvGrpSpPr>
        <p:grpSpPr>
          <a:xfrm>
            <a:off x="1212975" y="843980"/>
            <a:ext cx="9769151" cy="779175"/>
            <a:chOff x="1418252" y="1394858"/>
            <a:chExt cx="9769151" cy="779175"/>
          </a:xfrm>
        </p:grpSpPr>
        <p:sp>
          <p:nvSpPr>
            <p:cNvPr id="3" name="Rounded Rectangle 8">
              <a:extLst>
                <a:ext uri="{FF2B5EF4-FFF2-40B4-BE49-F238E27FC236}">
                  <a16:creationId xmlns:a16="http://schemas.microsoft.com/office/drawing/2014/main" id="{6C07F39E-9A3A-FAB2-F24E-3B44978CF13A}"/>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9">
              <a:extLst>
                <a:ext uri="{FF2B5EF4-FFF2-40B4-BE49-F238E27FC236}">
                  <a16:creationId xmlns:a16="http://schemas.microsoft.com/office/drawing/2014/main" id="{1D1937F6-C3C9-0DE2-7EEC-EEFBDB948D78}"/>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lumMod val="50000"/>
                    </a:schemeClr>
                  </a:solidFill>
                </a:rPr>
                <a:t>UQESDA</a:t>
              </a:r>
              <a:r>
                <a:rPr lang="en-US" sz="2400">
                  <a:solidFill>
                    <a:schemeClr val="tx2"/>
                  </a:solidFill>
                </a:rPr>
                <a:t> </a:t>
              </a:r>
              <a:r>
                <a:rPr lang="en-US" sz="2400">
                  <a:solidFill>
                    <a:schemeClr val="tx2"/>
                  </a:solidFill>
                  <a:latin typeface="Calibri" panose="020F0502020204030204" pitchFamily="34" charset="0"/>
                  <a:cs typeface="Calibri" panose="020F0502020204030204" pitchFamily="34" charset="0"/>
                </a:rPr>
                <a:t>| </a:t>
              </a:r>
              <a:r>
                <a:rPr lang="en-US">
                  <a:solidFill>
                    <a:schemeClr val="tx2"/>
                  </a:solidFill>
                </a:rPr>
                <a:t>It denotes a unique and safe drug </a:t>
              </a:r>
              <a:endParaRPr lang="en-US" sz="1200" dirty="0">
                <a:solidFill>
                  <a:schemeClr val="tx2"/>
                </a:solidFill>
              </a:endParaRPr>
            </a:p>
          </p:txBody>
        </p:sp>
      </p:grpSp>
      <p:grpSp>
        <p:nvGrpSpPr>
          <p:cNvPr id="15" name="Group 14">
            <a:extLst>
              <a:ext uri="{FF2B5EF4-FFF2-40B4-BE49-F238E27FC236}">
                <a16:creationId xmlns:a16="http://schemas.microsoft.com/office/drawing/2014/main" id="{3C380D64-7B32-54E5-7E1B-1A56E58E6F67}"/>
              </a:ext>
            </a:extLst>
          </p:cNvPr>
          <p:cNvGrpSpPr/>
          <p:nvPr/>
        </p:nvGrpSpPr>
        <p:grpSpPr>
          <a:xfrm>
            <a:off x="1212975" y="5062086"/>
            <a:ext cx="9769151" cy="779175"/>
            <a:chOff x="1418252" y="1394858"/>
            <a:chExt cx="9769151" cy="779175"/>
          </a:xfrm>
        </p:grpSpPr>
        <p:sp>
          <p:nvSpPr>
            <p:cNvPr id="16" name="Rounded Rectangle 8">
              <a:extLst>
                <a:ext uri="{FF2B5EF4-FFF2-40B4-BE49-F238E27FC236}">
                  <a16:creationId xmlns:a16="http://schemas.microsoft.com/office/drawing/2014/main" id="{00970D79-4089-A42A-64E0-F8E25E7AF754}"/>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9">
              <a:extLst>
                <a:ext uri="{FF2B5EF4-FFF2-40B4-BE49-F238E27FC236}">
                  <a16:creationId xmlns:a16="http://schemas.microsoft.com/office/drawing/2014/main" id="{3D73D845-4BD8-637B-245B-2BC2FCA7F17F}"/>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lumMod val="50000"/>
                    </a:schemeClr>
                  </a:solidFill>
                </a:rPr>
                <a:t>UQESDA</a:t>
              </a:r>
              <a:r>
                <a:rPr lang="en-US" sz="2400">
                  <a:solidFill>
                    <a:schemeClr val="tx2"/>
                  </a:solidFill>
                </a:rPr>
                <a:t> </a:t>
              </a:r>
              <a:r>
                <a:rPr lang="en-US" sz="2400">
                  <a:solidFill>
                    <a:schemeClr val="tx2"/>
                  </a:solidFill>
                  <a:latin typeface="Calibri" panose="020F0502020204030204" pitchFamily="34" charset="0"/>
                  <a:cs typeface="Calibri" panose="020F0502020204030204" pitchFamily="34" charset="0"/>
                </a:rPr>
                <a:t>| </a:t>
              </a:r>
              <a:r>
                <a:rPr lang="en-US">
                  <a:solidFill>
                    <a:schemeClr val="tx2"/>
                  </a:solidFill>
                </a:rPr>
                <a:t>It denotes a unique and safe drug </a:t>
              </a:r>
              <a:endParaRPr lang="en-US" sz="1200" dirty="0">
                <a:solidFill>
                  <a:schemeClr val="tx2"/>
                </a:solidFill>
              </a:endParaRPr>
            </a:p>
          </p:txBody>
        </p:sp>
      </p:grpSp>
      <p:grpSp>
        <p:nvGrpSpPr>
          <p:cNvPr id="18" name="Group 17">
            <a:extLst>
              <a:ext uri="{FF2B5EF4-FFF2-40B4-BE49-F238E27FC236}">
                <a16:creationId xmlns:a16="http://schemas.microsoft.com/office/drawing/2014/main" id="{DF18B33A-B2D1-699A-BEA9-3ED5F0521826}"/>
              </a:ext>
            </a:extLst>
          </p:cNvPr>
          <p:cNvGrpSpPr/>
          <p:nvPr/>
        </p:nvGrpSpPr>
        <p:grpSpPr>
          <a:xfrm>
            <a:off x="1211424" y="1687601"/>
            <a:ext cx="9769151" cy="779175"/>
            <a:chOff x="1418252" y="1394858"/>
            <a:chExt cx="9769151" cy="779175"/>
          </a:xfrm>
        </p:grpSpPr>
        <p:sp>
          <p:nvSpPr>
            <p:cNvPr id="19" name="Rounded Rectangle 8">
              <a:extLst>
                <a:ext uri="{FF2B5EF4-FFF2-40B4-BE49-F238E27FC236}">
                  <a16:creationId xmlns:a16="http://schemas.microsoft.com/office/drawing/2014/main" id="{E92F7527-B4D4-9A68-D88B-A70A4B8EEAAF}"/>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9">
              <a:extLst>
                <a:ext uri="{FF2B5EF4-FFF2-40B4-BE49-F238E27FC236}">
                  <a16:creationId xmlns:a16="http://schemas.microsoft.com/office/drawing/2014/main" id="{77DC316D-1399-CAC5-FAD1-C2B36B931B1E}"/>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lumMod val="50000"/>
                    </a:schemeClr>
                  </a:solidFill>
                </a:rPr>
                <a:t>UQESDA</a:t>
              </a:r>
              <a:r>
                <a:rPr lang="en-US" sz="2400">
                  <a:solidFill>
                    <a:schemeClr val="tx2"/>
                  </a:solidFill>
                </a:rPr>
                <a:t> </a:t>
              </a:r>
              <a:r>
                <a:rPr lang="en-US" sz="2400">
                  <a:solidFill>
                    <a:schemeClr val="tx2"/>
                  </a:solidFill>
                  <a:latin typeface="Calibri" panose="020F0502020204030204" pitchFamily="34" charset="0"/>
                  <a:cs typeface="Calibri" panose="020F0502020204030204" pitchFamily="34" charset="0"/>
                </a:rPr>
                <a:t>| </a:t>
              </a:r>
              <a:r>
                <a:rPr lang="en-US">
                  <a:solidFill>
                    <a:schemeClr val="tx2"/>
                  </a:solidFill>
                </a:rPr>
                <a:t>It denotes a unique and safe drug </a:t>
              </a:r>
              <a:endParaRPr lang="en-US" sz="1200" dirty="0">
                <a:solidFill>
                  <a:schemeClr val="tx2"/>
                </a:solidFill>
              </a:endParaRPr>
            </a:p>
          </p:txBody>
        </p:sp>
      </p:grpSp>
      <p:grpSp>
        <p:nvGrpSpPr>
          <p:cNvPr id="21" name="Group 20">
            <a:extLst>
              <a:ext uri="{FF2B5EF4-FFF2-40B4-BE49-F238E27FC236}">
                <a16:creationId xmlns:a16="http://schemas.microsoft.com/office/drawing/2014/main" id="{5D582ADC-0108-AB57-F01C-6F6C370843DE}"/>
              </a:ext>
            </a:extLst>
          </p:cNvPr>
          <p:cNvGrpSpPr/>
          <p:nvPr/>
        </p:nvGrpSpPr>
        <p:grpSpPr>
          <a:xfrm>
            <a:off x="1211423" y="2531222"/>
            <a:ext cx="9769151" cy="779175"/>
            <a:chOff x="1418252" y="1394858"/>
            <a:chExt cx="9769151" cy="779175"/>
          </a:xfrm>
        </p:grpSpPr>
        <p:sp>
          <p:nvSpPr>
            <p:cNvPr id="22" name="Rounded Rectangle 8">
              <a:extLst>
                <a:ext uri="{FF2B5EF4-FFF2-40B4-BE49-F238E27FC236}">
                  <a16:creationId xmlns:a16="http://schemas.microsoft.com/office/drawing/2014/main" id="{026703A0-1CBA-EDAE-2BE7-A46EE1EDB34A}"/>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9">
              <a:extLst>
                <a:ext uri="{FF2B5EF4-FFF2-40B4-BE49-F238E27FC236}">
                  <a16:creationId xmlns:a16="http://schemas.microsoft.com/office/drawing/2014/main" id="{FA9BDF74-B88B-33BE-D978-6D49782B11EF}"/>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lumMod val="50000"/>
                    </a:schemeClr>
                  </a:solidFill>
                </a:rPr>
                <a:t>UQESDA</a:t>
              </a:r>
              <a:r>
                <a:rPr lang="en-US" sz="2400">
                  <a:solidFill>
                    <a:schemeClr val="tx2"/>
                  </a:solidFill>
                </a:rPr>
                <a:t> </a:t>
              </a:r>
              <a:r>
                <a:rPr lang="en-US" sz="2400">
                  <a:solidFill>
                    <a:schemeClr val="tx2"/>
                  </a:solidFill>
                  <a:latin typeface="Calibri" panose="020F0502020204030204" pitchFamily="34" charset="0"/>
                  <a:cs typeface="Calibri" panose="020F0502020204030204" pitchFamily="34" charset="0"/>
                </a:rPr>
                <a:t>| </a:t>
              </a:r>
              <a:r>
                <a:rPr lang="en-US">
                  <a:solidFill>
                    <a:schemeClr val="tx2"/>
                  </a:solidFill>
                </a:rPr>
                <a:t>It denotes a unique and safe drug </a:t>
              </a:r>
              <a:endParaRPr lang="en-US" sz="1200" dirty="0">
                <a:solidFill>
                  <a:schemeClr val="tx2"/>
                </a:solidFill>
              </a:endParaRPr>
            </a:p>
          </p:txBody>
        </p:sp>
      </p:grpSp>
      <p:grpSp>
        <p:nvGrpSpPr>
          <p:cNvPr id="24" name="Group 23">
            <a:extLst>
              <a:ext uri="{FF2B5EF4-FFF2-40B4-BE49-F238E27FC236}">
                <a16:creationId xmlns:a16="http://schemas.microsoft.com/office/drawing/2014/main" id="{F7324934-074E-BF26-39D3-49429015DDA6}"/>
              </a:ext>
            </a:extLst>
          </p:cNvPr>
          <p:cNvGrpSpPr/>
          <p:nvPr/>
        </p:nvGrpSpPr>
        <p:grpSpPr>
          <a:xfrm>
            <a:off x="1211422" y="3374843"/>
            <a:ext cx="9769151" cy="779175"/>
            <a:chOff x="1418252" y="1394858"/>
            <a:chExt cx="9769151" cy="779175"/>
          </a:xfrm>
        </p:grpSpPr>
        <p:sp>
          <p:nvSpPr>
            <p:cNvPr id="25" name="Rounded Rectangle 8">
              <a:extLst>
                <a:ext uri="{FF2B5EF4-FFF2-40B4-BE49-F238E27FC236}">
                  <a16:creationId xmlns:a16="http://schemas.microsoft.com/office/drawing/2014/main" id="{2EFFB784-C208-2DEC-C1D1-EBBAC6359B24}"/>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C396B5D-5C9B-E60B-2973-EF18ACC6DAE4}"/>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lumMod val="50000"/>
                    </a:schemeClr>
                  </a:solidFill>
                </a:rPr>
                <a:t>UQESDA</a:t>
              </a:r>
              <a:r>
                <a:rPr lang="en-US" sz="2400">
                  <a:solidFill>
                    <a:schemeClr val="tx2"/>
                  </a:solidFill>
                </a:rPr>
                <a:t> </a:t>
              </a:r>
              <a:r>
                <a:rPr lang="en-US" sz="2400">
                  <a:solidFill>
                    <a:schemeClr val="tx2"/>
                  </a:solidFill>
                  <a:latin typeface="Calibri" panose="020F0502020204030204" pitchFamily="34" charset="0"/>
                  <a:cs typeface="Calibri" panose="020F0502020204030204" pitchFamily="34" charset="0"/>
                </a:rPr>
                <a:t>| </a:t>
              </a:r>
              <a:r>
                <a:rPr lang="en-US">
                  <a:solidFill>
                    <a:schemeClr val="tx2"/>
                  </a:solidFill>
                </a:rPr>
                <a:t>It denotes a unique and safe drug </a:t>
              </a:r>
              <a:endParaRPr lang="en-US" sz="1200" dirty="0">
                <a:solidFill>
                  <a:schemeClr val="tx2"/>
                </a:solidFill>
              </a:endParaRPr>
            </a:p>
          </p:txBody>
        </p:sp>
      </p:grpSp>
      <p:grpSp>
        <p:nvGrpSpPr>
          <p:cNvPr id="27" name="Group 26">
            <a:extLst>
              <a:ext uri="{FF2B5EF4-FFF2-40B4-BE49-F238E27FC236}">
                <a16:creationId xmlns:a16="http://schemas.microsoft.com/office/drawing/2014/main" id="{527BE4F7-4D05-E25B-C8FA-FB5C55A687BD}"/>
              </a:ext>
            </a:extLst>
          </p:cNvPr>
          <p:cNvGrpSpPr/>
          <p:nvPr/>
        </p:nvGrpSpPr>
        <p:grpSpPr>
          <a:xfrm>
            <a:off x="1209874" y="4218464"/>
            <a:ext cx="9769151" cy="779175"/>
            <a:chOff x="1418252" y="1394858"/>
            <a:chExt cx="9769151" cy="779175"/>
          </a:xfrm>
        </p:grpSpPr>
        <p:sp>
          <p:nvSpPr>
            <p:cNvPr id="28" name="Rounded Rectangle 8">
              <a:extLst>
                <a:ext uri="{FF2B5EF4-FFF2-40B4-BE49-F238E27FC236}">
                  <a16:creationId xmlns:a16="http://schemas.microsoft.com/office/drawing/2014/main" id="{04CE590E-AD00-D06C-D1F6-0DCB2CD6D217}"/>
                </a:ext>
              </a:extLst>
            </p:cNvPr>
            <p:cNvSpPr/>
            <p:nvPr/>
          </p:nvSpPr>
          <p:spPr>
            <a:xfrm>
              <a:off x="1418252" y="1394858"/>
              <a:ext cx="9769151" cy="779175"/>
            </a:xfrm>
            <a:prstGeom prst="roundRect">
              <a:avLst>
                <a:gd name="adj" fmla="val 9133"/>
              </a:avLst>
            </a:prstGeom>
            <a:solidFill>
              <a:schemeClr val="bg1">
                <a:lumMod val="50000"/>
              </a:schemeClr>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ounded Rectangle 9">
              <a:extLst>
                <a:ext uri="{FF2B5EF4-FFF2-40B4-BE49-F238E27FC236}">
                  <a16:creationId xmlns:a16="http://schemas.microsoft.com/office/drawing/2014/main" id="{62B28A41-D890-F8E0-8F57-5B6A21B8CB31}"/>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lumMod val="50000"/>
                    </a:schemeClr>
                  </a:solidFill>
                </a:rPr>
                <a:t>UQESDA</a:t>
              </a:r>
              <a:r>
                <a:rPr lang="en-US" sz="2400">
                  <a:solidFill>
                    <a:schemeClr val="tx2"/>
                  </a:solidFill>
                </a:rPr>
                <a:t> </a:t>
              </a:r>
              <a:r>
                <a:rPr lang="en-US" sz="2400">
                  <a:solidFill>
                    <a:schemeClr val="tx2"/>
                  </a:solidFill>
                  <a:latin typeface="Calibri" panose="020F0502020204030204" pitchFamily="34" charset="0"/>
                  <a:cs typeface="Calibri" panose="020F0502020204030204" pitchFamily="34" charset="0"/>
                </a:rPr>
                <a:t>| </a:t>
              </a:r>
              <a:r>
                <a:rPr lang="en-US">
                  <a:solidFill>
                    <a:schemeClr val="tx2"/>
                  </a:solidFill>
                </a:rPr>
                <a:t>It denotes a unique and safe drug </a:t>
              </a:r>
              <a:endParaRPr lang="en-US" sz="1200" dirty="0">
                <a:solidFill>
                  <a:schemeClr val="tx2"/>
                </a:solidFill>
              </a:endParaRPr>
            </a:p>
          </p:txBody>
        </p:sp>
      </p:grpSp>
    </p:spTree>
    <p:extLst>
      <p:ext uri="{BB962C8B-B14F-4D97-AF65-F5344CB8AC3E}">
        <p14:creationId xmlns:p14="http://schemas.microsoft.com/office/powerpoint/2010/main" val="2024641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5DEE2A-089D-152F-23E7-95F5833F519A}"/>
              </a:ext>
            </a:extLst>
          </p:cNvPr>
          <p:cNvSpPr>
            <a:spLocks noGrp="1"/>
          </p:cNvSpPr>
          <p:nvPr>
            <p:ph type="title"/>
          </p:nvPr>
        </p:nvSpPr>
        <p:spPr/>
        <p:txBody>
          <a:bodyPr/>
          <a:lstStyle/>
          <a:p>
            <a:r>
              <a:rPr lang="en-US" dirty="0"/>
              <a:t>Summary of Recommendations with Rationales</a:t>
            </a:r>
          </a:p>
        </p:txBody>
      </p:sp>
      <p:grpSp>
        <p:nvGrpSpPr>
          <p:cNvPr id="6" name="Group 5">
            <a:extLst>
              <a:ext uri="{FF2B5EF4-FFF2-40B4-BE49-F238E27FC236}">
                <a16:creationId xmlns:a16="http://schemas.microsoft.com/office/drawing/2014/main" id="{A2933C98-EDC3-B81A-F317-1613642EA44A}"/>
              </a:ext>
            </a:extLst>
          </p:cNvPr>
          <p:cNvGrpSpPr/>
          <p:nvPr/>
        </p:nvGrpSpPr>
        <p:grpSpPr>
          <a:xfrm>
            <a:off x="1210643" y="856172"/>
            <a:ext cx="9769151" cy="779175"/>
            <a:chOff x="1418252" y="1394858"/>
            <a:chExt cx="9769151" cy="779175"/>
          </a:xfrm>
        </p:grpSpPr>
        <p:sp>
          <p:nvSpPr>
            <p:cNvPr id="7" name="Rounded Rectangle 8">
              <a:extLst>
                <a:ext uri="{FF2B5EF4-FFF2-40B4-BE49-F238E27FC236}">
                  <a16:creationId xmlns:a16="http://schemas.microsoft.com/office/drawing/2014/main" id="{46D677ED-EDED-F254-0252-58BA071D69B4}"/>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9">
              <a:extLst>
                <a:ext uri="{FF2B5EF4-FFF2-40B4-BE49-F238E27FC236}">
                  <a16:creationId xmlns:a16="http://schemas.microsoft.com/office/drawing/2014/main" id="{3E82E85F-BB36-0AE7-6E8A-F1D2058D8A65}"/>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UQESDA</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a:solidFill>
                    <a:schemeClr val="tx2"/>
                  </a:solidFill>
                </a:rPr>
                <a:t>It denotes a unique and safe drug </a:t>
              </a:r>
              <a:endParaRPr lang="en-US" sz="1200" dirty="0">
                <a:solidFill>
                  <a:schemeClr val="tx2"/>
                </a:solidFill>
              </a:endParaRPr>
            </a:p>
          </p:txBody>
        </p:sp>
      </p:grpSp>
      <p:grpSp>
        <p:nvGrpSpPr>
          <p:cNvPr id="9" name="Group 8">
            <a:extLst>
              <a:ext uri="{FF2B5EF4-FFF2-40B4-BE49-F238E27FC236}">
                <a16:creationId xmlns:a16="http://schemas.microsoft.com/office/drawing/2014/main" id="{5428C357-132D-78CA-561A-3002B60CF6FC}"/>
              </a:ext>
            </a:extLst>
          </p:cNvPr>
          <p:cNvGrpSpPr/>
          <p:nvPr/>
        </p:nvGrpSpPr>
        <p:grpSpPr>
          <a:xfrm>
            <a:off x="1210643" y="1698823"/>
            <a:ext cx="9769151" cy="779175"/>
            <a:chOff x="1418252" y="1394858"/>
            <a:chExt cx="9769151" cy="779175"/>
          </a:xfrm>
        </p:grpSpPr>
        <p:sp>
          <p:nvSpPr>
            <p:cNvPr id="10" name="Rounded Rectangle 8">
              <a:extLst>
                <a:ext uri="{FF2B5EF4-FFF2-40B4-BE49-F238E27FC236}">
                  <a16:creationId xmlns:a16="http://schemas.microsoft.com/office/drawing/2014/main" id="{A4310F9B-A589-7FDD-D3F6-F730CC6687A6}"/>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9FB981FC-CF14-C61B-897A-FCC35507D043}"/>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UQESDA</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a:solidFill>
                    <a:schemeClr val="tx2"/>
                  </a:solidFill>
                </a:rPr>
                <a:t>It denotes a unique and safe drug </a:t>
              </a:r>
              <a:endParaRPr lang="en-US" sz="1200" dirty="0">
                <a:solidFill>
                  <a:schemeClr val="tx2"/>
                </a:solidFill>
              </a:endParaRPr>
            </a:p>
          </p:txBody>
        </p:sp>
      </p:grpSp>
      <p:grpSp>
        <p:nvGrpSpPr>
          <p:cNvPr id="12" name="Group 11">
            <a:extLst>
              <a:ext uri="{FF2B5EF4-FFF2-40B4-BE49-F238E27FC236}">
                <a16:creationId xmlns:a16="http://schemas.microsoft.com/office/drawing/2014/main" id="{5CFFA775-C423-DB15-FEA1-F468DD9F6018}"/>
              </a:ext>
            </a:extLst>
          </p:cNvPr>
          <p:cNvGrpSpPr/>
          <p:nvPr/>
        </p:nvGrpSpPr>
        <p:grpSpPr>
          <a:xfrm>
            <a:off x="1210643" y="2541474"/>
            <a:ext cx="9769151" cy="779175"/>
            <a:chOff x="1418252" y="1394858"/>
            <a:chExt cx="9769151" cy="779175"/>
          </a:xfrm>
        </p:grpSpPr>
        <p:sp>
          <p:nvSpPr>
            <p:cNvPr id="13" name="Rounded Rectangle 8">
              <a:extLst>
                <a:ext uri="{FF2B5EF4-FFF2-40B4-BE49-F238E27FC236}">
                  <a16:creationId xmlns:a16="http://schemas.microsoft.com/office/drawing/2014/main" id="{56F7F31B-4611-633E-C6A4-9834CB21685D}"/>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93329D05-D401-C8F2-9D02-3BD66ACD747D}"/>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UQESDA</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a:solidFill>
                    <a:schemeClr val="tx2"/>
                  </a:solidFill>
                </a:rPr>
                <a:t>It denotes a unique and safe drug </a:t>
              </a:r>
              <a:endParaRPr lang="en-US" sz="1200" dirty="0">
                <a:solidFill>
                  <a:schemeClr val="tx2"/>
                </a:solidFill>
              </a:endParaRPr>
            </a:p>
          </p:txBody>
        </p:sp>
      </p:grpSp>
      <p:grpSp>
        <p:nvGrpSpPr>
          <p:cNvPr id="30" name="Group 29">
            <a:extLst>
              <a:ext uri="{FF2B5EF4-FFF2-40B4-BE49-F238E27FC236}">
                <a16:creationId xmlns:a16="http://schemas.microsoft.com/office/drawing/2014/main" id="{A0D3EE0C-2468-88BB-3964-26761E0A41C1}"/>
              </a:ext>
            </a:extLst>
          </p:cNvPr>
          <p:cNvGrpSpPr/>
          <p:nvPr/>
        </p:nvGrpSpPr>
        <p:grpSpPr>
          <a:xfrm>
            <a:off x="1210643" y="3384125"/>
            <a:ext cx="9769151" cy="779175"/>
            <a:chOff x="1418252" y="1394858"/>
            <a:chExt cx="9769151" cy="779175"/>
          </a:xfrm>
        </p:grpSpPr>
        <p:sp>
          <p:nvSpPr>
            <p:cNvPr id="31" name="Rounded Rectangle 8">
              <a:extLst>
                <a:ext uri="{FF2B5EF4-FFF2-40B4-BE49-F238E27FC236}">
                  <a16:creationId xmlns:a16="http://schemas.microsoft.com/office/drawing/2014/main" id="{7395CA59-E74D-CC2E-E7C3-51532F7B71B2}"/>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9">
              <a:extLst>
                <a:ext uri="{FF2B5EF4-FFF2-40B4-BE49-F238E27FC236}">
                  <a16:creationId xmlns:a16="http://schemas.microsoft.com/office/drawing/2014/main" id="{1848F1BC-5677-C399-B564-5E85E6C77E84}"/>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UQESDA</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a:solidFill>
                    <a:schemeClr val="tx2"/>
                  </a:solidFill>
                </a:rPr>
                <a:t>It denotes a unique and safe drug </a:t>
              </a:r>
              <a:endParaRPr lang="en-US" sz="1200" dirty="0">
                <a:solidFill>
                  <a:schemeClr val="tx2"/>
                </a:solidFill>
              </a:endParaRPr>
            </a:p>
          </p:txBody>
        </p:sp>
      </p:grpSp>
      <p:grpSp>
        <p:nvGrpSpPr>
          <p:cNvPr id="33" name="Group 32">
            <a:extLst>
              <a:ext uri="{FF2B5EF4-FFF2-40B4-BE49-F238E27FC236}">
                <a16:creationId xmlns:a16="http://schemas.microsoft.com/office/drawing/2014/main" id="{F05A760C-B24A-FA2F-2E2F-C37B73C1B0BB}"/>
              </a:ext>
            </a:extLst>
          </p:cNvPr>
          <p:cNvGrpSpPr/>
          <p:nvPr/>
        </p:nvGrpSpPr>
        <p:grpSpPr>
          <a:xfrm>
            <a:off x="1210643" y="4226776"/>
            <a:ext cx="9769151" cy="779175"/>
            <a:chOff x="1418252" y="1394858"/>
            <a:chExt cx="9769151" cy="779175"/>
          </a:xfrm>
        </p:grpSpPr>
        <p:sp>
          <p:nvSpPr>
            <p:cNvPr id="34" name="Rounded Rectangle 8">
              <a:extLst>
                <a:ext uri="{FF2B5EF4-FFF2-40B4-BE49-F238E27FC236}">
                  <a16:creationId xmlns:a16="http://schemas.microsoft.com/office/drawing/2014/main" id="{CD7E75BE-9DAF-BD6D-9AA0-E480EC099835}"/>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9">
              <a:extLst>
                <a:ext uri="{FF2B5EF4-FFF2-40B4-BE49-F238E27FC236}">
                  <a16:creationId xmlns:a16="http://schemas.microsoft.com/office/drawing/2014/main" id="{B894C7FA-F222-13F0-B6C8-7395FF0A8D8D}"/>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UQESDA</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a:solidFill>
                    <a:schemeClr val="tx2"/>
                  </a:solidFill>
                </a:rPr>
                <a:t>It denotes a unique and safe drug </a:t>
              </a:r>
              <a:endParaRPr lang="en-US" sz="1200" dirty="0">
                <a:solidFill>
                  <a:schemeClr val="tx2"/>
                </a:solidFill>
              </a:endParaRPr>
            </a:p>
          </p:txBody>
        </p:sp>
      </p:grpSp>
      <p:grpSp>
        <p:nvGrpSpPr>
          <p:cNvPr id="36" name="Group 35">
            <a:extLst>
              <a:ext uri="{FF2B5EF4-FFF2-40B4-BE49-F238E27FC236}">
                <a16:creationId xmlns:a16="http://schemas.microsoft.com/office/drawing/2014/main" id="{A4247FE4-7892-0FD0-6CB7-2856B101134C}"/>
              </a:ext>
            </a:extLst>
          </p:cNvPr>
          <p:cNvGrpSpPr/>
          <p:nvPr/>
        </p:nvGrpSpPr>
        <p:grpSpPr>
          <a:xfrm>
            <a:off x="1210643" y="5069428"/>
            <a:ext cx="9769151" cy="779175"/>
            <a:chOff x="1418252" y="1394858"/>
            <a:chExt cx="9769151" cy="779175"/>
          </a:xfrm>
        </p:grpSpPr>
        <p:sp>
          <p:nvSpPr>
            <p:cNvPr id="37" name="Rounded Rectangle 8">
              <a:extLst>
                <a:ext uri="{FF2B5EF4-FFF2-40B4-BE49-F238E27FC236}">
                  <a16:creationId xmlns:a16="http://schemas.microsoft.com/office/drawing/2014/main" id="{DD3247A3-741D-9E42-26AB-A52A07B7724A}"/>
                </a:ext>
              </a:extLst>
            </p:cNvPr>
            <p:cNvSpPr/>
            <p:nvPr/>
          </p:nvSpPr>
          <p:spPr>
            <a:xfrm>
              <a:off x="1418252" y="1394858"/>
              <a:ext cx="9769151" cy="779175"/>
            </a:xfrm>
            <a:prstGeom prst="roundRect">
              <a:avLst>
                <a:gd name="adj" fmla="val 9133"/>
              </a:avLst>
            </a:prstGeom>
            <a:solidFill>
              <a:srgbClr val="FF0000"/>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9">
              <a:extLst>
                <a:ext uri="{FF2B5EF4-FFF2-40B4-BE49-F238E27FC236}">
                  <a16:creationId xmlns:a16="http://schemas.microsoft.com/office/drawing/2014/main" id="{03D3A5DD-F7B6-4CD7-C3F5-8E1B07873DFF}"/>
                </a:ext>
              </a:extLst>
            </p:cNvPr>
            <p:cNvSpPr/>
            <p:nvPr/>
          </p:nvSpPr>
          <p:spPr>
            <a:xfrm>
              <a:off x="1492897" y="1480992"/>
              <a:ext cx="9619861" cy="606907"/>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0000"/>
                  </a:solidFill>
                </a:rPr>
                <a:t>UQESDA</a:t>
              </a:r>
              <a:r>
                <a:rPr lang="en-US" sz="2400" dirty="0">
                  <a:solidFill>
                    <a:schemeClr val="tx2"/>
                  </a:solidFill>
                </a:rPr>
                <a:t> </a:t>
              </a:r>
              <a:r>
                <a:rPr lang="en-US" sz="2400" dirty="0">
                  <a:solidFill>
                    <a:schemeClr val="tx2"/>
                  </a:solidFill>
                  <a:latin typeface="Calibri" panose="020F0502020204030204" pitchFamily="34" charset="0"/>
                  <a:cs typeface="Calibri" panose="020F0502020204030204" pitchFamily="34" charset="0"/>
                </a:rPr>
                <a:t>| </a:t>
              </a:r>
              <a:r>
                <a:rPr lang="en-US" dirty="0">
                  <a:solidFill>
                    <a:schemeClr val="tx2"/>
                  </a:solidFill>
                </a:rPr>
                <a:t>It denotes a unique and safe drug </a:t>
              </a:r>
              <a:endParaRPr lang="en-US" sz="1200" dirty="0">
                <a:solidFill>
                  <a:schemeClr val="tx2"/>
                </a:solidFill>
              </a:endParaRPr>
            </a:p>
          </p:txBody>
        </p:sp>
      </p:grpSp>
    </p:spTree>
    <p:extLst>
      <p:ext uri="{BB962C8B-B14F-4D97-AF65-F5344CB8AC3E}">
        <p14:creationId xmlns:p14="http://schemas.microsoft.com/office/powerpoint/2010/main" val="37803834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473BD2-84EA-2454-AB16-6A03F142C652}"/>
              </a:ext>
            </a:extLst>
          </p:cNvPr>
          <p:cNvSpPr>
            <a:spLocks noGrp="1"/>
          </p:cNvSpPr>
          <p:nvPr>
            <p:ph type="title"/>
          </p:nvPr>
        </p:nvSpPr>
        <p:spPr/>
        <p:txBody>
          <a:bodyPr/>
          <a:lstStyle/>
          <a:p>
            <a:r>
              <a:rPr lang="en-US" dirty="0"/>
              <a:t>Summary of Recommendations </a:t>
            </a:r>
            <a:r>
              <a:rPr lang="en-US" dirty="0">
                <a:solidFill>
                  <a:srgbClr val="1D3D7C"/>
                </a:solidFill>
              </a:rPr>
              <a:t>- </a:t>
            </a:r>
            <a:r>
              <a:rPr lang="en-US" dirty="0" err="1">
                <a:solidFill>
                  <a:srgbClr val="1D3D7C"/>
                </a:solidFill>
              </a:rPr>
              <a:t>BrandPoll</a:t>
            </a:r>
            <a:endParaRPr lang="en-US" dirty="0">
              <a:solidFill>
                <a:srgbClr val="1D3D7C"/>
              </a:solidFill>
            </a:endParaRPr>
          </a:p>
        </p:txBody>
      </p:sp>
      <p:sp>
        <p:nvSpPr>
          <p:cNvPr id="2" name="TextBox 1">
            <a:extLst>
              <a:ext uri="{FF2B5EF4-FFF2-40B4-BE49-F238E27FC236}">
                <a16:creationId xmlns:a16="http://schemas.microsoft.com/office/drawing/2014/main" id="{0898AB65-8A8B-CFB7-34BB-A39774E2F38C}"/>
              </a:ext>
            </a:extLst>
          </p:cNvPr>
          <p:cNvSpPr txBox="1"/>
          <p:nvPr/>
        </p:nvSpPr>
        <p:spPr>
          <a:xfrm>
            <a:off x="292963" y="648307"/>
            <a:ext cx="2938509" cy="1220551"/>
          </a:xfrm>
          <a:prstGeom prst="rect">
            <a:avLst/>
          </a:prstGeom>
          <a:effectLst/>
        </p:spPr>
        <p:txBody>
          <a:bodyPr vert="horz" wrap="square" lIns="0" tIns="192024" rIns="0" bIns="0" rtlCol="0" anchor="t" anchorCtr="0">
            <a:noAutofit/>
          </a:bodyPr>
          <a:lstStyle/>
          <a:p>
            <a:pPr algn="l"/>
            <a:endParaRPr lang="en-US" sz="4400" dirty="0">
              <a:latin typeface="Mathilde" panose="03050500000000020004" pitchFamily="66" charset="0"/>
            </a:endParaRPr>
          </a:p>
        </p:txBody>
      </p:sp>
      <p:graphicFrame>
        <p:nvGraphicFramePr>
          <p:cNvPr id="5" name="Table 4">
            <a:extLst>
              <a:ext uri="{FF2B5EF4-FFF2-40B4-BE49-F238E27FC236}">
                <a16:creationId xmlns:a16="http://schemas.microsoft.com/office/drawing/2014/main" id="{8C48208D-E0AD-07E7-F609-5BF5D8FB0C48}"/>
              </a:ext>
            </a:extLst>
          </p:cNvPr>
          <p:cNvGraphicFramePr>
            <a:graphicFrameLocks noGrp="1"/>
          </p:cNvGraphicFramePr>
          <p:nvPr>
            <p:extLst>
              <p:ext uri="{D42A27DB-BD31-4B8C-83A1-F6EECF244321}">
                <p14:modId xmlns:p14="http://schemas.microsoft.com/office/powerpoint/2010/main" val="1008002377"/>
              </p:ext>
            </p:extLst>
          </p:nvPr>
        </p:nvGraphicFramePr>
        <p:xfrm>
          <a:off x="1019175" y="757966"/>
          <a:ext cx="10153648" cy="4751267"/>
        </p:xfrm>
        <a:graphic>
          <a:graphicData uri="http://schemas.openxmlformats.org/drawingml/2006/table">
            <a:tbl>
              <a:tblPr/>
              <a:tblGrid>
                <a:gridCol w="2622291">
                  <a:extLst>
                    <a:ext uri="{9D8B030D-6E8A-4147-A177-3AD203B41FA5}">
                      <a16:colId xmlns:a16="http://schemas.microsoft.com/office/drawing/2014/main" val="1195084840"/>
                    </a:ext>
                  </a:extLst>
                </a:gridCol>
                <a:gridCol w="1842834">
                  <a:extLst>
                    <a:ext uri="{9D8B030D-6E8A-4147-A177-3AD203B41FA5}">
                      <a16:colId xmlns:a16="http://schemas.microsoft.com/office/drawing/2014/main" val="1264934010"/>
                    </a:ext>
                  </a:extLst>
                </a:gridCol>
                <a:gridCol w="2002855">
                  <a:extLst>
                    <a:ext uri="{9D8B030D-6E8A-4147-A177-3AD203B41FA5}">
                      <a16:colId xmlns:a16="http://schemas.microsoft.com/office/drawing/2014/main" val="413152"/>
                    </a:ext>
                  </a:extLst>
                </a:gridCol>
                <a:gridCol w="1842834">
                  <a:extLst>
                    <a:ext uri="{9D8B030D-6E8A-4147-A177-3AD203B41FA5}">
                      <a16:colId xmlns:a16="http://schemas.microsoft.com/office/drawing/2014/main" val="1108978784"/>
                    </a:ext>
                  </a:extLst>
                </a:gridCol>
                <a:gridCol w="1842834">
                  <a:extLst>
                    <a:ext uri="{9D8B030D-6E8A-4147-A177-3AD203B41FA5}">
                      <a16:colId xmlns:a16="http://schemas.microsoft.com/office/drawing/2014/main" val="1413019049"/>
                    </a:ext>
                  </a:extLst>
                </a:gridCol>
              </a:tblGrid>
              <a:tr h="374823">
                <a:tc>
                  <a:txBody>
                    <a:bodyPr/>
                    <a:lstStyle/>
                    <a:p>
                      <a:pPr algn="ctr" rtl="0" fontAlgn="b"/>
                      <a:r>
                        <a:rPr lang="en-US" sz="1400" b="1" i="0" u="none" strike="noStrike" dirty="0">
                          <a:solidFill>
                            <a:srgbClr val="FFFFFF"/>
                          </a:solidFill>
                          <a:effectLst/>
                          <a:latin typeface="+mn-lt"/>
                        </a:rPr>
                        <a:t>Suffix</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1</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2</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3</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4</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189032">
                <a:tc>
                  <a:txBody>
                    <a:bodyPr/>
                    <a:lstStyle/>
                    <a:p>
                      <a:pPr algn="ctr" fontAlgn="b"/>
                      <a:r>
                        <a:rPr lang="en-US" sz="1400" b="1" i="0" u="none" strike="noStrike" dirty="0">
                          <a:solidFill>
                            <a:srgbClr val="009900"/>
                          </a:solidFill>
                          <a:effectLst/>
                          <a:latin typeface="+mn-lt"/>
                        </a:rPr>
                        <a:t>Primary 1</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189032">
                <a:tc>
                  <a:txBody>
                    <a:bodyPr/>
                    <a:lstStyle/>
                    <a:p>
                      <a:pPr algn="ctr" fontAlgn="b"/>
                      <a:r>
                        <a:rPr lang="en-US" sz="1400" b="1" i="0" u="none" strike="noStrike" dirty="0">
                          <a:solidFill>
                            <a:srgbClr val="009900"/>
                          </a:solidFill>
                          <a:effectLst/>
                          <a:latin typeface="+mn-lt"/>
                        </a:rPr>
                        <a:t>Primary 2</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189032">
                <a:tc>
                  <a:txBody>
                    <a:bodyPr/>
                    <a:lstStyle/>
                    <a:p>
                      <a:pPr algn="ctr" fontAlgn="b"/>
                      <a:r>
                        <a:rPr lang="en-US" sz="1400" b="1" i="0" u="none" strike="noStrike" dirty="0">
                          <a:solidFill>
                            <a:srgbClr val="009900"/>
                          </a:solidFill>
                          <a:effectLst/>
                          <a:latin typeface="+mn-lt"/>
                        </a:rPr>
                        <a:t>Primary 3</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189032">
                <a:tc>
                  <a:txBody>
                    <a:bodyPr/>
                    <a:lstStyle/>
                    <a:p>
                      <a:pPr algn="ctr" fontAlgn="b"/>
                      <a:r>
                        <a:rPr lang="en-US" sz="1400" b="1" i="0" u="none" strike="noStrike" dirty="0">
                          <a:solidFill>
                            <a:srgbClr val="7F7F7F"/>
                          </a:solidFill>
                          <a:effectLst/>
                          <a:latin typeface="+mn-lt"/>
                        </a:rPr>
                        <a:t>Secondary 1</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18903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F7F7F"/>
                          </a:solidFill>
                          <a:effectLst/>
                          <a:uLnTx/>
                          <a:uFillTx/>
                          <a:latin typeface="+mn-lt"/>
                          <a:ea typeface="+mn-ea"/>
                          <a:cs typeface="+mn-cs"/>
                        </a:rPr>
                        <a:t>Secondary 2</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18903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F7F7F"/>
                          </a:solidFill>
                          <a:effectLst/>
                          <a:uLnTx/>
                          <a:uFillTx/>
                          <a:latin typeface="+mn-lt"/>
                          <a:ea typeface="+mn-ea"/>
                          <a:cs typeface="+mn-cs"/>
                        </a:rPr>
                        <a:t>Secondary 3</a:t>
                      </a:r>
                    </a:p>
                  </a:txBody>
                  <a:tcPr marL="9525" marR="9525" marT="9525"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9335706"/>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89713"/>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4013958"/>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00365384"/>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9152259"/>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56473526"/>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37043739"/>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38656310"/>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88817791"/>
                  </a:ext>
                </a:extLst>
              </a:tr>
              <a:tr h="189032">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0" i="0" u="none" strike="noStrike" dirty="0">
                          <a:solidFill>
                            <a:srgbClr val="000000"/>
                          </a:solidFill>
                          <a:effectLst/>
                          <a:latin typeface="+mn-lt"/>
                        </a:rPr>
                        <a:t> </a:t>
                      </a:r>
                    </a:p>
                  </a:txBody>
                  <a:tcPr marL="3721" marR="3721" marT="3721"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3846346003"/>
                  </a:ext>
                </a:extLst>
              </a:tr>
            </a:tbl>
          </a:graphicData>
        </a:graphic>
      </p:graphicFrame>
    </p:spTree>
    <p:extLst>
      <p:ext uri="{BB962C8B-B14F-4D97-AF65-F5344CB8AC3E}">
        <p14:creationId xmlns:p14="http://schemas.microsoft.com/office/powerpoint/2010/main" val="22893264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5DEE2A-089D-152F-23E7-95F5833F519A}"/>
              </a:ext>
            </a:extLst>
          </p:cNvPr>
          <p:cNvSpPr>
            <a:spLocks noGrp="1"/>
          </p:cNvSpPr>
          <p:nvPr>
            <p:ph type="title"/>
          </p:nvPr>
        </p:nvSpPr>
        <p:spPr/>
        <p:txBody>
          <a:bodyPr/>
          <a:lstStyle/>
          <a:p>
            <a:r>
              <a:rPr lang="en-US" dirty="0"/>
              <a:t>DSI Name </a:t>
            </a:r>
            <a:r>
              <a:rPr lang="en-US" dirty="0">
                <a:solidFill>
                  <a:schemeClr val="tx1"/>
                </a:solidFill>
              </a:rPr>
              <a:t>Recommendation</a:t>
            </a:r>
          </a:p>
        </p:txBody>
      </p:sp>
      <p:graphicFrame>
        <p:nvGraphicFramePr>
          <p:cNvPr id="2" name="Table 1">
            <a:extLst>
              <a:ext uri="{FF2B5EF4-FFF2-40B4-BE49-F238E27FC236}">
                <a16:creationId xmlns:a16="http://schemas.microsoft.com/office/drawing/2014/main" id="{C4953246-6C19-0DAF-39B2-1D630CB33745}"/>
              </a:ext>
            </a:extLst>
          </p:cNvPr>
          <p:cNvGraphicFramePr>
            <a:graphicFrameLocks noGrp="1"/>
          </p:cNvGraphicFramePr>
          <p:nvPr/>
        </p:nvGraphicFramePr>
        <p:xfrm>
          <a:off x="561404" y="1837389"/>
          <a:ext cx="10996039" cy="3914140"/>
        </p:xfrm>
        <a:graphic>
          <a:graphicData uri="http://schemas.openxmlformats.org/drawingml/2006/table">
            <a:tbl>
              <a:tblPr firstRow="1" bandRow="1">
                <a:tableStyleId>{5C22544A-7EE6-4342-B048-85BDC9FD1C3A}</a:tableStyleId>
              </a:tblPr>
              <a:tblGrid>
                <a:gridCol w="2378735">
                  <a:extLst>
                    <a:ext uri="{9D8B030D-6E8A-4147-A177-3AD203B41FA5}">
                      <a16:colId xmlns:a16="http://schemas.microsoft.com/office/drawing/2014/main" val="2728489733"/>
                    </a:ext>
                  </a:extLst>
                </a:gridCol>
                <a:gridCol w="1077163">
                  <a:extLst>
                    <a:ext uri="{9D8B030D-6E8A-4147-A177-3AD203B41FA5}">
                      <a16:colId xmlns:a16="http://schemas.microsoft.com/office/drawing/2014/main" val="939134027"/>
                    </a:ext>
                  </a:extLst>
                </a:gridCol>
                <a:gridCol w="1077163">
                  <a:extLst>
                    <a:ext uri="{9D8B030D-6E8A-4147-A177-3AD203B41FA5}">
                      <a16:colId xmlns:a16="http://schemas.microsoft.com/office/drawing/2014/main" val="1773468273"/>
                    </a:ext>
                  </a:extLst>
                </a:gridCol>
                <a:gridCol w="1077163">
                  <a:extLst>
                    <a:ext uri="{9D8B030D-6E8A-4147-A177-3AD203B41FA5}">
                      <a16:colId xmlns:a16="http://schemas.microsoft.com/office/drawing/2014/main" val="3631137620"/>
                    </a:ext>
                  </a:extLst>
                </a:gridCol>
                <a:gridCol w="1077163">
                  <a:extLst>
                    <a:ext uri="{9D8B030D-6E8A-4147-A177-3AD203B41FA5}">
                      <a16:colId xmlns:a16="http://schemas.microsoft.com/office/drawing/2014/main" val="254425374"/>
                    </a:ext>
                  </a:extLst>
                </a:gridCol>
                <a:gridCol w="1077163">
                  <a:extLst>
                    <a:ext uri="{9D8B030D-6E8A-4147-A177-3AD203B41FA5}">
                      <a16:colId xmlns:a16="http://schemas.microsoft.com/office/drawing/2014/main" val="2805093856"/>
                    </a:ext>
                  </a:extLst>
                </a:gridCol>
                <a:gridCol w="1077163">
                  <a:extLst>
                    <a:ext uri="{9D8B030D-6E8A-4147-A177-3AD203B41FA5}">
                      <a16:colId xmlns:a16="http://schemas.microsoft.com/office/drawing/2014/main" val="2007837736"/>
                    </a:ext>
                  </a:extLst>
                </a:gridCol>
                <a:gridCol w="1077163">
                  <a:extLst>
                    <a:ext uri="{9D8B030D-6E8A-4147-A177-3AD203B41FA5}">
                      <a16:colId xmlns:a16="http://schemas.microsoft.com/office/drawing/2014/main" val="1284910240"/>
                    </a:ext>
                  </a:extLst>
                </a:gridCol>
                <a:gridCol w="1077163">
                  <a:extLst>
                    <a:ext uri="{9D8B030D-6E8A-4147-A177-3AD203B41FA5}">
                      <a16:colId xmlns:a16="http://schemas.microsoft.com/office/drawing/2014/main" val="372516270"/>
                    </a:ext>
                  </a:extLst>
                </a:gridCol>
              </a:tblGrid>
              <a:tr h="448310">
                <a:tc>
                  <a:txBody>
                    <a:bodyPr/>
                    <a:lstStyle/>
                    <a:p>
                      <a:pPr algn="ctr"/>
                      <a:r>
                        <a:rPr lang="en-US" sz="1200" b="1" dirty="0">
                          <a:solidFill>
                            <a:srgbClr val="FFFFFF"/>
                          </a:solidFill>
                          <a:latin typeface="+mn-lt"/>
                        </a:rPr>
                        <a:t>Test Names</a:t>
                      </a:r>
                    </a:p>
                  </a:txBody>
                  <a:tcPr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EU</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UK</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US</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Canada</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Brazil</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Mexico</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a:solidFill>
                            <a:srgbClr val="FFFFFF"/>
                          </a:solidFill>
                          <a:latin typeface="+mn-lt"/>
                          <a:ea typeface="+mn-ea"/>
                          <a:cs typeface="+mn-cs"/>
                        </a:rPr>
                        <a:t>China</a:t>
                      </a: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s-ES" sz="1200" b="1" kern="1200" dirty="0" err="1">
                          <a:solidFill>
                            <a:srgbClr val="FFFFFF"/>
                          </a:solidFill>
                          <a:latin typeface="+mn-lt"/>
                          <a:ea typeface="+mn-ea"/>
                          <a:cs typeface="+mn-cs"/>
                        </a:rPr>
                        <a:t>Japan</a:t>
                      </a:r>
                      <a:endParaRPr lang="es-ES" sz="1200" b="1" kern="1200" dirty="0">
                        <a:solidFill>
                          <a:srgbClr val="FFFFFF"/>
                        </a:solidFill>
                        <a:latin typeface="+mn-lt"/>
                        <a:ea typeface="+mn-ea"/>
                        <a:cs typeface="+mn-cs"/>
                      </a:endParaRPr>
                    </a:p>
                  </a:txBody>
                  <a:tcPr marL="7620" marR="7620" marT="762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448310">
                <a:tc>
                  <a:txBody>
                    <a:bodyPr/>
                    <a:lstStyle/>
                    <a:p>
                      <a:pPr algn="ctr"/>
                      <a:r>
                        <a:rPr lang="en-US" sz="1600" b="1" dirty="0">
                          <a:latin typeface="Calibri (Body)"/>
                        </a:rPr>
                        <a:t>Overall Risk Assessment</a:t>
                      </a:r>
                    </a:p>
                  </a:txBody>
                  <a:tcPr anchor="ctr" anchorCtr="1">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9540203"/>
                  </a:ext>
                </a:extLst>
              </a:tr>
              <a:tr h="448310">
                <a:tc>
                  <a:txBody>
                    <a:bodyPr/>
                    <a:lstStyle/>
                    <a:p>
                      <a:pPr algn="ctr"/>
                      <a:endParaRPr lang="en-US" sz="1600" b="1" dirty="0">
                        <a:latin typeface="Calibri (Body)"/>
                      </a:endParaRPr>
                    </a:p>
                    <a:p>
                      <a:pPr algn="ctr"/>
                      <a:endParaRPr lang="en-US" sz="1600" b="1" dirty="0">
                        <a:latin typeface="Calibri (Body)"/>
                      </a:endParaRPr>
                    </a:p>
                    <a:p>
                      <a:pPr algn="ctr"/>
                      <a:endParaRPr lang="en-US" sz="1600" b="1" dirty="0">
                        <a:latin typeface="Calibri (Body)"/>
                      </a:endParaRPr>
                    </a:p>
                    <a:p>
                      <a:pPr algn="ctr"/>
                      <a:endParaRPr lang="en-US" sz="1600" b="1" dirty="0">
                        <a:latin typeface="Calibri (Body)"/>
                      </a:endParaRPr>
                    </a:p>
                    <a:p>
                      <a:pPr algn="ctr"/>
                      <a:endParaRPr lang="en-US" sz="1600" b="1" dirty="0">
                        <a:latin typeface="Calibri (Body)"/>
                      </a:endParaRPr>
                    </a:p>
                    <a:p>
                      <a:pPr algn="ctr"/>
                      <a:r>
                        <a:rPr lang="en-US" sz="1600" b="1" dirty="0">
                          <a:latin typeface="Calibri (Body)"/>
                        </a:rPr>
                        <a:t>Notable Names</a:t>
                      </a:r>
                    </a:p>
                    <a:p>
                      <a:pPr algn="ctr"/>
                      <a:endParaRPr lang="en-US" sz="1600" b="1" dirty="0">
                        <a:latin typeface="Calibri (Body)"/>
                      </a:endParaRPr>
                    </a:p>
                    <a:p>
                      <a:pPr algn="ctr"/>
                      <a:endParaRPr lang="en-US" sz="1600" b="1" dirty="0">
                        <a:latin typeface="Calibri (Body)"/>
                      </a:endParaRPr>
                    </a:p>
                    <a:p>
                      <a:pPr algn="ctr"/>
                      <a:endParaRPr lang="en-US" sz="1600" b="1" dirty="0">
                        <a:latin typeface="Calibri (Body)"/>
                      </a:endParaRPr>
                    </a:p>
                    <a:p>
                      <a:pPr algn="ctr"/>
                      <a:endParaRPr lang="en-US" sz="1600" b="1" dirty="0">
                        <a:latin typeface="Calibri (Body)"/>
                      </a:endParaRPr>
                    </a:p>
                    <a:p>
                      <a:pPr algn="ctr"/>
                      <a:endParaRPr lang="en-US" sz="1600" b="1" dirty="0">
                        <a:latin typeface="Calibri (Body)"/>
                      </a:endParaRPr>
                    </a:p>
                    <a:p>
                      <a:pPr algn="ctr"/>
                      <a:endParaRPr lang="en-US" sz="1600" b="1" dirty="0">
                        <a:latin typeface="Calibri (Body)"/>
                      </a:endParaRPr>
                    </a:p>
                  </a:txBody>
                  <a:tcPr anchor="ctr">
                    <a:lnL w="635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endParaRPr lang="es-ES" sz="1100" b="0" i="0" u="none" strike="noStrike" dirty="0">
                        <a:solidFill>
                          <a:schemeClr val="bg1"/>
                        </a:solidFill>
                        <a:effectLst/>
                        <a:latin typeface="Calibri" panose="020F0502020204030204" pitchFamily="34" charset="0"/>
                      </a:endParaRPr>
                    </a:p>
                  </a:txBody>
                  <a:tcPr marL="7620" marR="7620" marT="7620" marB="0" anchor="ctr">
                    <a:lnL w="3175" cap="flat" cmpd="sng" algn="ctr">
                      <a:noFill/>
                      <a:prstDash val="solid"/>
                      <a:round/>
                      <a:headEnd type="none" w="med" len="med"/>
                      <a:tailEnd type="none" w="med" len="med"/>
                    </a:lnL>
                    <a:lnR w="6350" cmpd="sng">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30572908"/>
                  </a:ext>
                </a:extLst>
              </a:tr>
            </a:tbl>
          </a:graphicData>
        </a:graphic>
      </p:graphicFrame>
      <p:sp>
        <p:nvSpPr>
          <p:cNvPr id="3" name="Rounded Rectangle 6">
            <a:extLst>
              <a:ext uri="{FF2B5EF4-FFF2-40B4-BE49-F238E27FC236}">
                <a16:creationId xmlns:a16="http://schemas.microsoft.com/office/drawing/2014/main" id="{A54E212A-A627-DD6A-D953-C8A02542FBE1}"/>
              </a:ext>
            </a:extLst>
          </p:cNvPr>
          <p:cNvSpPr/>
          <p:nvPr/>
        </p:nvSpPr>
        <p:spPr>
          <a:xfrm>
            <a:off x="3050976"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 name="Rounded Rectangle 6">
            <a:extLst>
              <a:ext uri="{FF2B5EF4-FFF2-40B4-BE49-F238E27FC236}">
                <a16:creationId xmlns:a16="http://schemas.microsoft.com/office/drawing/2014/main" id="{081C364A-40D5-F95A-40A7-AC4FDD09DA2B}"/>
              </a:ext>
            </a:extLst>
          </p:cNvPr>
          <p:cNvSpPr/>
          <p:nvPr/>
        </p:nvSpPr>
        <p:spPr>
          <a:xfrm>
            <a:off x="4126849"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 name="Rounded Rectangle 6">
            <a:extLst>
              <a:ext uri="{FF2B5EF4-FFF2-40B4-BE49-F238E27FC236}">
                <a16:creationId xmlns:a16="http://schemas.microsoft.com/office/drawing/2014/main" id="{2CF783AC-C6DE-219A-FB8A-41DBC088B6AF}"/>
              </a:ext>
            </a:extLst>
          </p:cNvPr>
          <p:cNvSpPr/>
          <p:nvPr/>
        </p:nvSpPr>
        <p:spPr>
          <a:xfrm>
            <a:off x="5202722"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6" name="Rounded Rectangle 6">
            <a:extLst>
              <a:ext uri="{FF2B5EF4-FFF2-40B4-BE49-F238E27FC236}">
                <a16:creationId xmlns:a16="http://schemas.microsoft.com/office/drawing/2014/main" id="{A96D652E-A1F8-5F54-CB4C-2F422CCAA4B5}"/>
              </a:ext>
            </a:extLst>
          </p:cNvPr>
          <p:cNvSpPr/>
          <p:nvPr/>
        </p:nvSpPr>
        <p:spPr>
          <a:xfrm>
            <a:off x="6278595"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7" name="Rounded Rectangle 6">
            <a:extLst>
              <a:ext uri="{FF2B5EF4-FFF2-40B4-BE49-F238E27FC236}">
                <a16:creationId xmlns:a16="http://schemas.microsoft.com/office/drawing/2014/main" id="{EEF22FE9-E168-7FF1-A08C-D099C6EEACBA}"/>
              </a:ext>
            </a:extLst>
          </p:cNvPr>
          <p:cNvSpPr/>
          <p:nvPr/>
        </p:nvSpPr>
        <p:spPr>
          <a:xfrm>
            <a:off x="7354468"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8" name="Rounded Rectangle 6">
            <a:extLst>
              <a:ext uri="{FF2B5EF4-FFF2-40B4-BE49-F238E27FC236}">
                <a16:creationId xmlns:a16="http://schemas.microsoft.com/office/drawing/2014/main" id="{369C1987-625C-95D7-890F-C28FE797BFED}"/>
              </a:ext>
            </a:extLst>
          </p:cNvPr>
          <p:cNvSpPr/>
          <p:nvPr/>
        </p:nvSpPr>
        <p:spPr>
          <a:xfrm>
            <a:off x="9506214"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9" name="Rounded Rectangle 6">
            <a:extLst>
              <a:ext uri="{FF2B5EF4-FFF2-40B4-BE49-F238E27FC236}">
                <a16:creationId xmlns:a16="http://schemas.microsoft.com/office/drawing/2014/main" id="{35D92499-7AF7-1071-AF5F-50EE612862DD}"/>
              </a:ext>
            </a:extLst>
          </p:cNvPr>
          <p:cNvSpPr/>
          <p:nvPr/>
        </p:nvSpPr>
        <p:spPr>
          <a:xfrm>
            <a:off x="10582085"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0" name="Rounded Rectangle 6">
            <a:extLst>
              <a:ext uri="{FF2B5EF4-FFF2-40B4-BE49-F238E27FC236}">
                <a16:creationId xmlns:a16="http://schemas.microsoft.com/office/drawing/2014/main" id="{7C447BC8-CE94-FE8F-CBF8-AEF490980A53}"/>
              </a:ext>
            </a:extLst>
          </p:cNvPr>
          <p:cNvSpPr/>
          <p:nvPr/>
        </p:nvSpPr>
        <p:spPr>
          <a:xfrm>
            <a:off x="8430341" y="2355363"/>
            <a:ext cx="905256" cy="310896"/>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1" name="Rounded Rectangle 6">
            <a:extLst>
              <a:ext uri="{FF2B5EF4-FFF2-40B4-BE49-F238E27FC236}">
                <a16:creationId xmlns:a16="http://schemas.microsoft.com/office/drawing/2014/main" id="{BF25DD06-023D-7BBC-F747-D801B8DF35AB}"/>
              </a:ext>
            </a:extLst>
          </p:cNvPr>
          <p:cNvSpPr/>
          <p:nvPr/>
        </p:nvSpPr>
        <p:spPr>
          <a:xfrm>
            <a:off x="573988" y="935956"/>
            <a:ext cx="5436292" cy="749033"/>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UQESDA</a:t>
            </a:r>
          </a:p>
        </p:txBody>
      </p:sp>
      <p:sp>
        <p:nvSpPr>
          <p:cNvPr id="22" name="Rounded Rectangle 6">
            <a:extLst>
              <a:ext uri="{FF2B5EF4-FFF2-40B4-BE49-F238E27FC236}">
                <a16:creationId xmlns:a16="http://schemas.microsoft.com/office/drawing/2014/main" id="{07B80CC1-28D6-444A-D23C-13976781D327}"/>
              </a:ext>
            </a:extLst>
          </p:cNvPr>
          <p:cNvSpPr/>
          <p:nvPr/>
        </p:nvSpPr>
        <p:spPr>
          <a:xfrm>
            <a:off x="3050976"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p>
        </p:txBody>
      </p:sp>
      <p:sp>
        <p:nvSpPr>
          <p:cNvPr id="23" name="Rounded Rectangle 6">
            <a:extLst>
              <a:ext uri="{FF2B5EF4-FFF2-40B4-BE49-F238E27FC236}">
                <a16:creationId xmlns:a16="http://schemas.microsoft.com/office/drawing/2014/main" id="{822D8ABA-FAEC-4FA9-D639-1DEF5C713627}"/>
              </a:ext>
            </a:extLst>
          </p:cNvPr>
          <p:cNvSpPr/>
          <p:nvPr/>
        </p:nvSpPr>
        <p:spPr>
          <a:xfrm>
            <a:off x="4126849"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24" name="Rounded Rectangle 6">
            <a:extLst>
              <a:ext uri="{FF2B5EF4-FFF2-40B4-BE49-F238E27FC236}">
                <a16:creationId xmlns:a16="http://schemas.microsoft.com/office/drawing/2014/main" id="{89B5CCFD-B3CE-6DA2-AEFC-EBC3DC453DE9}"/>
              </a:ext>
            </a:extLst>
          </p:cNvPr>
          <p:cNvSpPr/>
          <p:nvPr/>
        </p:nvSpPr>
        <p:spPr>
          <a:xfrm>
            <a:off x="5202722"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25" name="Rounded Rectangle 6">
            <a:extLst>
              <a:ext uri="{FF2B5EF4-FFF2-40B4-BE49-F238E27FC236}">
                <a16:creationId xmlns:a16="http://schemas.microsoft.com/office/drawing/2014/main" id="{2EF64DA9-599B-344D-3AC2-E26642DB72A4}"/>
              </a:ext>
            </a:extLst>
          </p:cNvPr>
          <p:cNvSpPr/>
          <p:nvPr/>
        </p:nvSpPr>
        <p:spPr>
          <a:xfrm>
            <a:off x="6278595"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26" name="Rounded Rectangle 6">
            <a:extLst>
              <a:ext uri="{FF2B5EF4-FFF2-40B4-BE49-F238E27FC236}">
                <a16:creationId xmlns:a16="http://schemas.microsoft.com/office/drawing/2014/main" id="{BB072EA8-EA3F-4467-2712-37FE079B185C}"/>
              </a:ext>
            </a:extLst>
          </p:cNvPr>
          <p:cNvSpPr/>
          <p:nvPr/>
        </p:nvSpPr>
        <p:spPr>
          <a:xfrm>
            <a:off x="7354468"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27" name="Rounded Rectangle 6">
            <a:extLst>
              <a:ext uri="{FF2B5EF4-FFF2-40B4-BE49-F238E27FC236}">
                <a16:creationId xmlns:a16="http://schemas.microsoft.com/office/drawing/2014/main" id="{9F298818-0160-B125-32D8-61C7F4B847A8}"/>
              </a:ext>
            </a:extLst>
          </p:cNvPr>
          <p:cNvSpPr/>
          <p:nvPr/>
        </p:nvSpPr>
        <p:spPr>
          <a:xfrm>
            <a:off x="9506214"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28" name="Rounded Rectangle 6">
            <a:extLst>
              <a:ext uri="{FF2B5EF4-FFF2-40B4-BE49-F238E27FC236}">
                <a16:creationId xmlns:a16="http://schemas.microsoft.com/office/drawing/2014/main" id="{5C5BCB7C-3754-3CE7-6E86-5D4ABA9BBF6A}"/>
              </a:ext>
            </a:extLst>
          </p:cNvPr>
          <p:cNvSpPr/>
          <p:nvPr/>
        </p:nvSpPr>
        <p:spPr>
          <a:xfrm>
            <a:off x="10582085"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
        <p:nvSpPr>
          <p:cNvPr id="29" name="Rounded Rectangle 6">
            <a:extLst>
              <a:ext uri="{FF2B5EF4-FFF2-40B4-BE49-F238E27FC236}">
                <a16:creationId xmlns:a16="http://schemas.microsoft.com/office/drawing/2014/main" id="{B53D9579-5CE1-9117-B1C7-0CC61F4A5B26}"/>
              </a:ext>
            </a:extLst>
          </p:cNvPr>
          <p:cNvSpPr/>
          <p:nvPr/>
        </p:nvSpPr>
        <p:spPr>
          <a:xfrm>
            <a:off x="8430341" y="2818659"/>
            <a:ext cx="905256" cy="294426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None</a:t>
            </a:r>
            <a:endParaRPr lang="en-US" sz="1400" dirty="0"/>
          </a:p>
        </p:txBody>
      </p:sp>
    </p:spTree>
    <p:extLst>
      <p:ext uri="{BB962C8B-B14F-4D97-AF65-F5344CB8AC3E}">
        <p14:creationId xmlns:p14="http://schemas.microsoft.com/office/powerpoint/2010/main" val="4452454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3669402"/>
          </a:xfrm>
        </p:spPr>
        <p:txBody>
          <a:bodyPr/>
          <a:lstStyle/>
          <a:p>
            <a:pPr>
              <a:spcBef>
                <a:spcPts val="0"/>
              </a:spcBef>
            </a:pPr>
            <a:r>
              <a:rPr lang="en-US" dirty="0" err="1">
                <a:solidFill>
                  <a:srgbClr val="FF0000"/>
                </a:solidFill>
              </a:rPr>
              <a:t>ClientName</a:t>
            </a:r>
            <a:r>
              <a:rPr lang="en-US" dirty="0"/>
              <a:t> is introducing </a:t>
            </a:r>
            <a:r>
              <a:rPr lang="en-US" dirty="0" err="1">
                <a:solidFill>
                  <a:srgbClr val="FF0000"/>
                </a:solidFill>
              </a:rPr>
              <a:t>nonprop</a:t>
            </a:r>
            <a:r>
              <a:rPr lang="en-US" dirty="0"/>
              <a:t>, a new product category under investigation for the treatment indications.</a:t>
            </a:r>
          </a:p>
          <a:p>
            <a:pPr>
              <a:spcBef>
                <a:spcPts val="0"/>
              </a:spcBef>
            </a:pPr>
            <a:endParaRPr lang="en-US" dirty="0"/>
          </a:p>
          <a:p>
            <a:pPr>
              <a:spcBef>
                <a:spcPts val="0"/>
              </a:spcBef>
            </a:pPr>
            <a:r>
              <a:rPr lang="en-US" dirty="0"/>
              <a:t>This product will be marketed in </a:t>
            </a:r>
            <a:r>
              <a:rPr lang="en-US" dirty="0">
                <a:solidFill>
                  <a:srgbClr val="FF0000"/>
                </a:solidFill>
              </a:rPr>
              <a:t>XXXX</a:t>
            </a:r>
            <a:r>
              <a:rPr lang="en-US" dirty="0"/>
              <a:t>.</a:t>
            </a:r>
          </a:p>
          <a:p>
            <a:pPr>
              <a:spcBef>
                <a:spcPts val="0"/>
              </a:spcBef>
            </a:pPr>
            <a:endParaRPr lang="en-US" dirty="0"/>
          </a:p>
          <a:p>
            <a:pPr>
              <a:spcBef>
                <a:spcPts val="0"/>
              </a:spcBef>
            </a:pPr>
            <a:r>
              <a:rPr lang="en-US" dirty="0"/>
              <a:t>Overview of services includes: </a:t>
            </a:r>
          </a:p>
          <a:p>
            <a:pPr>
              <a:spcBef>
                <a:spcPts val="0"/>
              </a:spcBef>
            </a:pPr>
            <a:endParaRPr lang="en-US" dirty="0"/>
          </a:p>
          <a:p>
            <a:pPr marL="285750" indent="-169863">
              <a:spcBef>
                <a:spcPts val="0"/>
              </a:spcBef>
              <a:buClr>
                <a:srgbClr val="062E83"/>
              </a:buClr>
              <a:buFont typeface="Wingdings" panose="05000000000000000000" pitchFamily="2" charset="2"/>
              <a:buChar char="§"/>
            </a:pPr>
            <a:r>
              <a:rPr lang="en-US" dirty="0"/>
              <a:t>Suffix Development, Trademark Screening, and Linguistics conducted by Brand Institute</a:t>
            </a:r>
          </a:p>
          <a:p>
            <a:pPr marL="285750" indent="-169863">
              <a:spcBef>
                <a:spcPts val="0"/>
              </a:spcBef>
              <a:buClr>
                <a:srgbClr val="062E83"/>
              </a:buClr>
              <a:buFont typeface="Wingdings" panose="05000000000000000000" pitchFamily="2" charset="2"/>
              <a:buChar char="§"/>
            </a:pPr>
            <a:endParaRPr lang="en-US" b="1" dirty="0"/>
          </a:p>
          <a:p>
            <a:pPr marL="285750" indent="-169863">
              <a:spcBef>
                <a:spcPts val="0"/>
              </a:spcBef>
              <a:buClr>
                <a:srgbClr val="062E83"/>
              </a:buClr>
              <a:buFont typeface="Wingdings" panose="05000000000000000000" pitchFamily="2" charset="2"/>
              <a:buChar char="§"/>
            </a:pPr>
            <a:r>
              <a:rPr lang="en-US" dirty="0"/>
              <a:t>Safety &amp; Market Research conducted by Brand Institute/Drug Safety Institute</a:t>
            </a:r>
          </a:p>
          <a:p>
            <a:pPr>
              <a:spcBef>
                <a:spcPts val="0"/>
              </a:spcBef>
            </a:pPr>
            <a:endParaRPr lang="en-US" dirty="0"/>
          </a:p>
          <a:p>
            <a:pPr>
              <a:spcBef>
                <a:spcPts val="0"/>
              </a:spcBef>
            </a:pPr>
            <a:r>
              <a:rPr lang="en-US" dirty="0"/>
              <a:t>An online self-administered questionnaire (SAQ) was conducted among xx HCPs (including physicians, pharmacists, nurses, pharmacy technicians, etc.).</a:t>
            </a:r>
          </a:p>
        </p:txBody>
      </p:sp>
    </p:spTree>
    <p:extLst>
      <p:ext uri="{BB962C8B-B14F-4D97-AF65-F5344CB8AC3E}">
        <p14:creationId xmlns:p14="http://schemas.microsoft.com/office/powerpoint/2010/main" val="399831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5DEE2A-089D-152F-23E7-95F5833F519A}"/>
              </a:ext>
            </a:extLst>
          </p:cNvPr>
          <p:cNvSpPr>
            <a:spLocks noGrp="1"/>
          </p:cNvSpPr>
          <p:nvPr>
            <p:ph type="title"/>
          </p:nvPr>
        </p:nvSpPr>
        <p:spPr/>
        <p:txBody>
          <a:bodyPr/>
          <a:lstStyle/>
          <a:p>
            <a:r>
              <a:rPr lang="en-US" dirty="0"/>
              <a:t>DSI Name </a:t>
            </a:r>
            <a:r>
              <a:rPr lang="en-US" dirty="0">
                <a:solidFill>
                  <a:schemeClr val="tx1"/>
                </a:solidFill>
              </a:rPr>
              <a:t>Recommendation</a:t>
            </a:r>
          </a:p>
        </p:txBody>
      </p:sp>
      <p:sp>
        <p:nvSpPr>
          <p:cNvPr id="21" name="Rounded Rectangle 6">
            <a:extLst>
              <a:ext uri="{FF2B5EF4-FFF2-40B4-BE49-F238E27FC236}">
                <a16:creationId xmlns:a16="http://schemas.microsoft.com/office/drawing/2014/main" id="{BF25DD06-023D-7BBC-F747-D801B8DF35AB}"/>
              </a:ext>
            </a:extLst>
          </p:cNvPr>
          <p:cNvSpPr/>
          <p:nvPr/>
        </p:nvSpPr>
        <p:spPr>
          <a:xfrm>
            <a:off x="573988" y="935956"/>
            <a:ext cx="5436292" cy="749033"/>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UQESDA</a:t>
            </a:r>
          </a:p>
        </p:txBody>
      </p:sp>
      <p:sp>
        <p:nvSpPr>
          <p:cNvPr id="6" name="Rounded Rectangle 31">
            <a:extLst>
              <a:ext uri="{FF2B5EF4-FFF2-40B4-BE49-F238E27FC236}">
                <a16:creationId xmlns:a16="http://schemas.microsoft.com/office/drawing/2014/main" id="{6241CEB2-38E8-54A3-FE2C-EB4118CF902C}"/>
              </a:ext>
            </a:extLst>
          </p:cNvPr>
          <p:cNvSpPr/>
          <p:nvPr/>
        </p:nvSpPr>
        <p:spPr>
          <a:xfrm>
            <a:off x="561975" y="1924698"/>
            <a:ext cx="10977447" cy="4172430"/>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32">
            <a:extLst>
              <a:ext uri="{FF2B5EF4-FFF2-40B4-BE49-F238E27FC236}">
                <a16:creationId xmlns:a16="http://schemas.microsoft.com/office/drawing/2014/main" id="{7051879C-616D-E4E1-B454-0EB0886A3834}"/>
              </a:ext>
            </a:extLst>
          </p:cNvPr>
          <p:cNvSpPr/>
          <p:nvPr/>
        </p:nvSpPr>
        <p:spPr>
          <a:xfrm>
            <a:off x="627459" y="1986169"/>
            <a:ext cx="10829435" cy="4049486"/>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52">
            <a:extLst>
              <a:ext uri="{FF2B5EF4-FFF2-40B4-BE49-F238E27FC236}">
                <a16:creationId xmlns:a16="http://schemas.microsoft.com/office/drawing/2014/main" id="{C4A98909-8F2B-4DB8-8AFB-53A3A0CEB5DB}"/>
              </a:ext>
            </a:extLst>
          </p:cNvPr>
          <p:cNvGraphicFramePr>
            <a:graphicFrameLocks noGrp="1"/>
          </p:cNvGraphicFramePr>
          <p:nvPr/>
        </p:nvGraphicFramePr>
        <p:xfrm>
          <a:off x="652578" y="1986170"/>
          <a:ext cx="10804316" cy="4049485"/>
        </p:xfrm>
        <a:graphic>
          <a:graphicData uri="http://schemas.openxmlformats.org/drawingml/2006/table">
            <a:tbl>
              <a:tblPr firstRow="1" bandRow="1">
                <a:tableStyleId>{5C22544A-7EE6-4342-B048-85BDC9FD1C3A}</a:tableStyleId>
              </a:tblPr>
              <a:tblGrid>
                <a:gridCol w="2796326">
                  <a:extLst>
                    <a:ext uri="{9D8B030D-6E8A-4147-A177-3AD203B41FA5}">
                      <a16:colId xmlns:a16="http://schemas.microsoft.com/office/drawing/2014/main" val="743493456"/>
                    </a:ext>
                  </a:extLst>
                </a:gridCol>
                <a:gridCol w="8007990">
                  <a:extLst>
                    <a:ext uri="{9D8B030D-6E8A-4147-A177-3AD203B41FA5}">
                      <a16:colId xmlns:a16="http://schemas.microsoft.com/office/drawing/2014/main" val="1156576257"/>
                    </a:ext>
                  </a:extLst>
                </a:gridCol>
              </a:tblGrid>
              <a:tr h="809897">
                <a:tc>
                  <a:txBody>
                    <a:bodyPr/>
                    <a:lstStyle/>
                    <a:p>
                      <a:pPr algn="ctr"/>
                      <a:r>
                        <a:rPr lang="en-US" sz="1600" b="1" kern="1200" dirty="0">
                          <a:solidFill>
                            <a:schemeClr val="dk1"/>
                          </a:solidFill>
                          <a:latin typeface="Calibri (Body)"/>
                          <a:ea typeface="+mn-ea"/>
                          <a:cs typeface="+mn-cs"/>
                        </a:rPr>
                        <a:t>Promotional Issues or Medical Term Associations</a:t>
                      </a:r>
                    </a:p>
                  </a:txBody>
                  <a:tcPr anchor="ctr" anchorCtr="1">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b="0" dirty="0">
                          <a:solidFill>
                            <a:schemeClr val="tx1"/>
                          </a:solidFill>
                          <a:latin typeface="Calibri (Body)"/>
                        </a:rPr>
                        <a:t>None</a:t>
                      </a:r>
                    </a:p>
                  </a:txBody>
                  <a:tcPr anchor="ctr" anchorCtr="1">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809897">
                <a:tc>
                  <a:txBody>
                    <a:bodyPr/>
                    <a:lstStyle/>
                    <a:p>
                      <a:pPr algn="ctr"/>
                      <a:r>
                        <a:rPr lang="en-US" sz="1600" b="1" dirty="0">
                          <a:latin typeface="Calibri (Body)"/>
                        </a:rPr>
                        <a:t>INN/USAN Issues</a:t>
                      </a:r>
                    </a:p>
                  </a:txBody>
                  <a:tcPr anchor="ctr" anchorCtr="1">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b="0" dirty="0">
                          <a:solidFill>
                            <a:schemeClr val="tx1"/>
                          </a:solidFill>
                          <a:latin typeface="Calibri (Body)"/>
                        </a:rPr>
                        <a:t>None</a:t>
                      </a:r>
                    </a:p>
                  </a:txBody>
                  <a:tcPr anchor="ctr" anchorCtr="1">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68255730"/>
                  </a:ext>
                </a:extLst>
              </a:tr>
              <a:tr h="809897">
                <a:tc>
                  <a:txBody>
                    <a:bodyPr/>
                    <a:lstStyle/>
                    <a:p>
                      <a:pPr algn="ctr"/>
                      <a:r>
                        <a:rPr lang="en-US" sz="1600" b="1" dirty="0">
                          <a:latin typeface="Calibri (Body)"/>
                        </a:rPr>
                        <a:t>Brazil Potential Name Conflicts</a:t>
                      </a:r>
                    </a:p>
                  </a:txBody>
                  <a:tcPr anchor="ctr" anchorCtr="1">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b="0" dirty="0">
                          <a:solidFill>
                            <a:schemeClr val="tx1"/>
                          </a:solidFill>
                          <a:latin typeface="Calibri (Body)"/>
                        </a:rPr>
                        <a:t>No significant safety concerns identified</a:t>
                      </a:r>
                    </a:p>
                  </a:txBody>
                  <a:tcPr anchor="ctr" anchorCtr="1">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21992462"/>
                  </a:ext>
                </a:extLst>
              </a:tr>
              <a:tr h="809897">
                <a:tc>
                  <a:txBody>
                    <a:bodyPr/>
                    <a:lstStyle/>
                    <a:p>
                      <a:pPr algn="ctr"/>
                      <a:r>
                        <a:rPr lang="en-US" sz="1600" b="1" dirty="0">
                          <a:latin typeface="Calibri (Body)"/>
                        </a:rPr>
                        <a:t>Prescription Study Results</a:t>
                      </a:r>
                    </a:p>
                  </a:txBody>
                  <a:tcPr anchor="ctr" anchorCtr="1">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b="0" dirty="0">
                          <a:solidFill>
                            <a:schemeClr val="tx1"/>
                          </a:solidFill>
                          <a:latin typeface="Calibri (Body)"/>
                        </a:rPr>
                        <a:t>No misinterpretations</a:t>
                      </a:r>
                    </a:p>
                  </a:txBody>
                  <a:tcPr anchor="ctr" anchorCtr="1">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59318472"/>
                  </a:ext>
                </a:extLst>
              </a:tr>
              <a:tr h="809897">
                <a:tc>
                  <a:txBody>
                    <a:bodyPr/>
                    <a:lstStyle/>
                    <a:p>
                      <a:pPr algn="ctr"/>
                      <a:r>
                        <a:rPr lang="en-US" sz="1600" b="1" dirty="0">
                          <a:latin typeface="Calibri (Body)"/>
                        </a:rPr>
                        <a:t>DSI Overall FMEA Results</a:t>
                      </a:r>
                    </a:p>
                  </a:txBody>
                  <a:tcPr anchor="ctr" anchorCtr="1">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1800" b="0" dirty="0">
                          <a:solidFill>
                            <a:schemeClr val="tx1"/>
                          </a:solidFill>
                          <a:latin typeface="Calibri (Body)"/>
                        </a:rPr>
                        <a:t>Uqesda 4g x 200mL PO as directed could be confused for Betesda 20mg/mL PO as directed</a:t>
                      </a:r>
                    </a:p>
                  </a:txBody>
                  <a:tcPr anchor="ctr" anchorCtr="1">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7378611"/>
                  </a:ext>
                </a:extLst>
              </a:tr>
            </a:tbl>
          </a:graphicData>
        </a:graphic>
      </p:graphicFrame>
    </p:spTree>
    <p:extLst>
      <p:ext uri="{BB962C8B-B14F-4D97-AF65-F5344CB8AC3E}">
        <p14:creationId xmlns:p14="http://schemas.microsoft.com/office/powerpoint/2010/main" val="30215444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10">
            <a:extLst>
              <a:ext uri="{FF2B5EF4-FFF2-40B4-BE49-F238E27FC236}">
                <a16:creationId xmlns:a16="http://schemas.microsoft.com/office/drawing/2014/main" id="{7AF89922-DD12-DD34-D122-83E6C8D72204}"/>
              </a:ext>
            </a:extLst>
          </p:cNvPr>
          <p:cNvGraphicFramePr>
            <a:graphicFrameLocks noGrp="1"/>
          </p:cNvGraphicFramePr>
          <p:nvPr/>
        </p:nvGraphicFramePr>
        <p:xfrm>
          <a:off x="153681" y="1719124"/>
          <a:ext cx="11825730" cy="511700"/>
        </p:xfrm>
        <a:graphic>
          <a:graphicData uri="http://schemas.openxmlformats.org/drawingml/2006/table">
            <a:tbl>
              <a:tblPr firstRow="1" bandRow="1">
                <a:tableStyleId>{5C22544A-7EE6-4342-B048-85BDC9FD1C3A}</a:tableStyleId>
              </a:tblPr>
              <a:tblGrid>
                <a:gridCol w="1313970">
                  <a:extLst>
                    <a:ext uri="{9D8B030D-6E8A-4147-A177-3AD203B41FA5}">
                      <a16:colId xmlns:a16="http://schemas.microsoft.com/office/drawing/2014/main" val="2728489733"/>
                    </a:ext>
                  </a:extLst>
                </a:gridCol>
                <a:gridCol w="1313970">
                  <a:extLst>
                    <a:ext uri="{9D8B030D-6E8A-4147-A177-3AD203B41FA5}">
                      <a16:colId xmlns:a16="http://schemas.microsoft.com/office/drawing/2014/main" val="939134027"/>
                    </a:ext>
                  </a:extLst>
                </a:gridCol>
                <a:gridCol w="1313970">
                  <a:extLst>
                    <a:ext uri="{9D8B030D-6E8A-4147-A177-3AD203B41FA5}">
                      <a16:colId xmlns:a16="http://schemas.microsoft.com/office/drawing/2014/main" val="1773468273"/>
                    </a:ext>
                  </a:extLst>
                </a:gridCol>
                <a:gridCol w="1313970">
                  <a:extLst>
                    <a:ext uri="{9D8B030D-6E8A-4147-A177-3AD203B41FA5}">
                      <a16:colId xmlns:a16="http://schemas.microsoft.com/office/drawing/2014/main" val="3631137620"/>
                    </a:ext>
                  </a:extLst>
                </a:gridCol>
                <a:gridCol w="1313970">
                  <a:extLst>
                    <a:ext uri="{9D8B030D-6E8A-4147-A177-3AD203B41FA5}">
                      <a16:colId xmlns:a16="http://schemas.microsoft.com/office/drawing/2014/main" val="254425374"/>
                    </a:ext>
                  </a:extLst>
                </a:gridCol>
                <a:gridCol w="1313970">
                  <a:extLst>
                    <a:ext uri="{9D8B030D-6E8A-4147-A177-3AD203B41FA5}">
                      <a16:colId xmlns:a16="http://schemas.microsoft.com/office/drawing/2014/main" val="2805093856"/>
                    </a:ext>
                  </a:extLst>
                </a:gridCol>
                <a:gridCol w="1313970">
                  <a:extLst>
                    <a:ext uri="{9D8B030D-6E8A-4147-A177-3AD203B41FA5}">
                      <a16:colId xmlns:a16="http://schemas.microsoft.com/office/drawing/2014/main" val="2007837736"/>
                    </a:ext>
                  </a:extLst>
                </a:gridCol>
                <a:gridCol w="1313970">
                  <a:extLst>
                    <a:ext uri="{9D8B030D-6E8A-4147-A177-3AD203B41FA5}">
                      <a16:colId xmlns:a16="http://schemas.microsoft.com/office/drawing/2014/main" val="1284910240"/>
                    </a:ext>
                  </a:extLst>
                </a:gridCol>
                <a:gridCol w="1313970">
                  <a:extLst>
                    <a:ext uri="{9D8B030D-6E8A-4147-A177-3AD203B41FA5}">
                      <a16:colId xmlns:a16="http://schemas.microsoft.com/office/drawing/2014/main" val="372516270"/>
                    </a:ext>
                  </a:extLst>
                </a:gridCol>
              </a:tblGrid>
              <a:tr h="238220">
                <a:tc>
                  <a:txBody>
                    <a:bodyPr/>
                    <a:lstStyle/>
                    <a:p>
                      <a:pPr algn="ctr" rtl="0" fontAlgn="ctr"/>
                      <a:r>
                        <a:rPr lang="en-US" sz="1100" b="1" kern="1200" dirty="0">
                          <a:solidFill>
                            <a:srgbClr val="FFFFFF"/>
                          </a:solidFill>
                          <a:latin typeface="+mn-lt"/>
                          <a:ea typeface="+mn-ea"/>
                          <a:cs typeface="+mn-cs"/>
                        </a:rPr>
                        <a:t>POCA English Phono</a:t>
                      </a:r>
                    </a:p>
                  </a:txBody>
                  <a:tcPr marL="8780" marR="8780" marT="8780" marB="0"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POCA Ortho</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Ortho/English Phono POCA Combined</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HW (Avg) </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Shape</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Same first letter?</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Shared letter string &gt;=3 letters?</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&lt;=2 letter difference?</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1100" b="1" kern="1200" dirty="0">
                          <a:solidFill>
                            <a:srgbClr val="FFFFFF"/>
                          </a:solidFill>
                          <a:latin typeface="+mn-lt"/>
                          <a:ea typeface="+mn-ea"/>
                          <a:cs typeface="+mn-cs"/>
                        </a:rPr>
                        <a:t>Cited by respondents?</a:t>
                      </a:r>
                    </a:p>
                  </a:txBody>
                  <a:tcPr marL="8780" marR="8780" marT="878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bl>
          </a:graphicData>
        </a:graphic>
      </p:graphicFrame>
      <p:graphicFrame>
        <p:nvGraphicFramePr>
          <p:cNvPr id="67" name="Table 66">
            <a:extLst>
              <a:ext uri="{FF2B5EF4-FFF2-40B4-BE49-F238E27FC236}">
                <a16:creationId xmlns:a16="http://schemas.microsoft.com/office/drawing/2014/main" id="{DF74B47E-358A-31A8-A20D-325492350B98}"/>
              </a:ext>
            </a:extLst>
          </p:cNvPr>
          <p:cNvGraphicFramePr>
            <a:graphicFrameLocks noGrp="1"/>
          </p:cNvGraphicFramePr>
          <p:nvPr/>
        </p:nvGraphicFramePr>
        <p:xfrm>
          <a:off x="153681" y="2884211"/>
          <a:ext cx="11825730" cy="341630"/>
        </p:xfrm>
        <a:graphic>
          <a:graphicData uri="http://schemas.openxmlformats.org/drawingml/2006/table">
            <a:tbl>
              <a:tblPr firstRow="1" bandRow="1">
                <a:tableStyleId>{5C22544A-7EE6-4342-B048-85BDC9FD1C3A}</a:tableStyleId>
              </a:tblPr>
              <a:tblGrid>
                <a:gridCol w="1313970">
                  <a:extLst>
                    <a:ext uri="{9D8B030D-6E8A-4147-A177-3AD203B41FA5}">
                      <a16:colId xmlns:a16="http://schemas.microsoft.com/office/drawing/2014/main" val="2728489733"/>
                    </a:ext>
                  </a:extLst>
                </a:gridCol>
                <a:gridCol w="1313970">
                  <a:extLst>
                    <a:ext uri="{9D8B030D-6E8A-4147-A177-3AD203B41FA5}">
                      <a16:colId xmlns:a16="http://schemas.microsoft.com/office/drawing/2014/main" val="939134027"/>
                    </a:ext>
                  </a:extLst>
                </a:gridCol>
                <a:gridCol w="1313970">
                  <a:extLst>
                    <a:ext uri="{9D8B030D-6E8A-4147-A177-3AD203B41FA5}">
                      <a16:colId xmlns:a16="http://schemas.microsoft.com/office/drawing/2014/main" val="1773468273"/>
                    </a:ext>
                  </a:extLst>
                </a:gridCol>
                <a:gridCol w="1313970">
                  <a:extLst>
                    <a:ext uri="{9D8B030D-6E8A-4147-A177-3AD203B41FA5}">
                      <a16:colId xmlns:a16="http://schemas.microsoft.com/office/drawing/2014/main" val="3631137620"/>
                    </a:ext>
                  </a:extLst>
                </a:gridCol>
                <a:gridCol w="1313970">
                  <a:extLst>
                    <a:ext uri="{9D8B030D-6E8A-4147-A177-3AD203B41FA5}">
                      <a16:colId xmlns:a16="http://schemas.microsoft.com/office/drawing/2014/main" val="254425374"/>
                    </a:ext>
                  </a:extLst>
                </a:gridCol>
                <a:gridCol w="1313970">
                  <a:extLst>
                    <a:ext uri="{9D8B030D-6E8A-4147-A177-3AD203B41FA5}">
                      <a16:colId xmlns:a16="http://schemas.microsoft.com/office/drawing/2014/main" val="2805093856"/>
                    </a:ext>
                  </a:extLst>
                </a:gridCol>
                <a:gridCol w="1313970">
                  <a:extLst>
                    <a:ext uri="{9D8B030D-6E8A-4147-A177-3AD203B41FA5}">
                      <a16:colId xmlns:a16="http://schemas.microsoft.com/office/drawing/2014/main" val="2007837736"/>
                    </a:ext>
                  </a:extLst>
                </a:gridCol>
                <a:gridCol w="1313970">
                  <a:extLst>
                    <a:ext uri="{9D8B030D-6E8A-4147-A177-3AD203B41FA5}">
                      <a16:colId xmlns:a16="http://schemas.microsoft.com/office/drawing/2014/main" val="1284910240"/>
                    </a:ext>
                  </a:extLst>
                </a:gridCol>
                <a:gridCol w="1313970">
                  <a:extLst>
                    <a:ext uri="{9D8B030D-6E8A-4147-A177-3AD203B41FA5}">
                      <a16:colId xmlns:a16="http://schemas.microsoft.com/office/drawing/2014/main" val="372516270"/>
                    </a:ext>
                  </a:extLst>
                </a:gridCol>
              </a:tblGrid>
              <a:tr h="238220">
                <a:tc>
                  <a:txBody>
                    <a:bodyPr/>
                    <a:lstStyle/>
                    <a:p>
                      <a:pPr algn="ctr" rtl="0" fontAlgn="ctr"/>
                      <a:r>
                        <a:rPr lang="en-US" sz="1100" b="1" kern="1200" dirty="0">
                          <a:solidFill>
                            <a:srgbClr val="FFFFFF"/>
                          </a:solidFill>
                          <a:latin typeface="+mn-lt"/>
                          <a:ea typeface="+mn-ea"/>
                          <a:cs typeface="+mn-cs"/>
                        </a:rPr>
                        <a:t>Indication</a:t>
                      </a:r>
                    </a:p>
                  </a:txBody>
                  <a:tcPr marL="6350" marR="6350" marT="6350" marB="0"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Dosage</a:t>
                      </a:r>
                    </a:p>
                    <a:p>
                      <a:pPr algn="ctr" rtl="0" fontAlgn="ctr"/>
                      <a:r>
                        <a:rPr lang="en-US" sz="1100" b="1" kern="1200" dirty="0">
                          <a:solidFill>
                            <a:srgbClr val="FFFFFF"/>
                          </a:solidFill>
                          <a:latin typeface="+mn-lt"/>
                          <a:ea typeface="+mn-ea"/>
                          <a:cs typeface="+mn-cs"/>
                        </a:rPr>
                        <a:t>form(s)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Dosage strength(s)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Frequency</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Usual dose</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Route(s)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Class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Strength type</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Market(s)</a:t>
                      </a:r>
                    </a:p>
                  </a:txBody>
                  <a:tcPr marL="6350" marR="6350" marT="635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bl>
          </a:graphicData>
        </a:graphic>
      </p:graphicFrame>
      <p:sp>
        <p:nvSpPr>
          <p:cNvPr id="76" name="Rounded Rectangle 6">
            <a:extLst>
              <a:ext uri="{FF2B5EF4-FFF2-40B4-BE49-F238E27FC236}">
                <a16:creationId xmlns:a16="http://schemas.microsoft.com/office/drawing/2014/main" id="{67CFCA2C-C171-ADCD-6314-D393EF8E92F3}"/>
              </a:ext>
            </a:extLst>
          </p:cNvPr>
          <p:cNvSpPr/>
          <p:nvPr/>
        </p:nvSpPr>
        <p:spPr>
          <a:xfrm>
            <a:off x="153681"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Depression,</a:t>
            </a:r>
          </a:p>
          <a:p>
            <a:pPr algn="ctr"/>
            <a:r>
              <a:rPr lang="en-US" sz="1200" dirty="0">
                <a:solidFill>
                  <a:schemeClr val="tx1"/>
                </a:solidFill>
              </a:rPr>
              <a:t>anxiety</a:t>
            </a:r>
            <a:endParaRPr lang="en-US" sz="1200" dirty="0"/>
          </a:p>
        </p:txBody>
      </p:sp>
      <p:sp>
        <p:nvSpPr>
          <p:cNvPr id="77" name="Rounded Rectangle 6">
            <a:extLst>
              <a:ext uri="{FF2B5EF4-FFF2-40B4-BE49-F238E27FC236}">
                <a16:creationId xmlns:a16="http://schemas.microsoft.com/office/drawing/2014/main" id="{04FD6D97-5A7B-0F06-9184-CF4A4255C6B0}"/>
              </a:ext>
            </a:extLst>
          </p:cNvPr>
          <p:cNvSpPr/>
          <p:nvPr/>
        </p:nvSpPr>
        <p:spPr>
          <a:xfrm>
            <a:off x="1474397" y="3303545"/>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Oral drops, oral tablets</a:t>
            </a:r>
          </a:p>
        </p:txBody>
      </p:sp>
      <p:sp>
        <p:nvSpPr>
          <p:cNvPr id="78" name="Rounded Rectangle 6">
            <a:extLst>
              <a:ext uri="{FF2B5EF4-FFF2-40B4-BE49-F238E27FC236}">
                <a16:creationId xmlns:a16="http://schemas.microsoft.com/office/drawing/2014/main" id="{FCA1136D-B9E6-0CBD-98EC-57948A5E0E26}"/>
              </a:ext>
            </a:extLst>
          </p:cNvPr>
          <p:cNvSpPr/>
          <p:nvPr/>
        </p:nvSpPr>
        <p:spPr>
          <a:xfrm>
            <a:off x="2795113"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Oral drops 20mg/mL, oral tablets 10mg</a:t>
            </a:r>
          </a:p>
        </p:txBody>
      </p:sp>
      <p:sp>
        <p:nvSpPr>
          <p:cNvPr id="79" name="Rounded Rectangle 6">
            <a:extLst>
              <a:ext uri="{FF2B5EF4-FFF2-40B4-BE49-F238E27FC236}">
                <a16:creationId xmlns:a16="http://schemas.microsoft.com/office/drawing/2014/main" id="{64780E38-4EB6-BDB7-DB36-2E4D85101E12}"/>
              </a:ext>
            </a:extLst>
          </p:cNvPr>
          <p:cNvSpPr/>
          <p:nvPr/>
        </p:nvSpPr>
        <p:spPr>
          <a:xfrm>
            <a:off x="4115829"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Once daily</a:t>
            </a:r>
          </a:p>
        </p:txBody>
      </p:sp>
      <p:sp>
        <p:nvSpPr>
          <p:cNvPr id="80" name="Rounded Rectangle 6">
            <a:extLst>
              <a:ext uri="{FF2B5EF4-FFF2-40B4-BE49-F238E27FC236}">
                <a16:creationId xmlns:a16="http://schemas.microsoft.com/office/drawing/2014/main" id="{9E07C238-11B6-4F2B-A123-7508046C39BE}"/>
              </a:ext>
            </a:extLst>
          </p:cNvPr>
          <p:cNvSpPr/>
          <p:nvPr/>
        </p:nvSpPr>
        <p:spPr>
          <a:xfrm>
            <a:off x="5436545" y="3303545"/>
            <a:ext cx="1260000" cy="2608346"/>
          </a:xfrm>
          <a:prstGeom prst="roundRect">
            <a:avLst/>
          </a:prstGeom>
          <a:solidFill>
            <a:srgbClr val="FFFFCC"/>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200" dirty="0">
                <a:solidFill>
                  <a:schemeClr val="tx1"/>
                </a:solidFill>
              </a:rPr>
              <a:t>10-20mg/</a:t>
            </a:r>
            <a:r>
              <a:rPr lang="es-ES" sz="1200" dirty="0" err="1">
                <a:solidFill>
                  <a:schemeClr val="tx1"/>
                </a:solidFill>
              </a:rPr>
              <a:t>dose</a:t>
            </a:r>
            <a:r>
              <a:rPr lang="es-ES" sz="1200" dirty="0">
                <a:solidFill>
                  <a:schemeClr val="tx1"/>
                </a:solidFill>
              </a:rPr>
              <a:t>, 1-2 </a:t>
            </a:r>
            <a:r>
              <a:rPr lang="es-ES" sz="1200" dirty="0" err="1">
                <a:solidFill>
                  <a:schemeClr val="tx1"/>
                </a:solidFill>
              </a:rPr>
              <a:t>tablets</a:t>
            </a:r>
            <a:r>
              <a:rPr lang="es-ES" sz="1200" dirty="0">
                <a:solidFill>
                  <a:schemeClr val="tx1"/>
                </a:solidFill>
              </a:rPr>
              <a:t>/</a:t>
            </a:r>
            <a:r>
              <a:rPr lang="es-ES" sz="1200" dirty="0" err="1">
                <a:solidFill>
                  <a:schemeClr val="tx1"/>
                </a:solidFill>
              </a:rPr>
              <a:t>dose</a:t>
            </a:r>
            <a:r>
              <a:rPr lang="es-ES" sz="1200" dirty="0">
                <a:solidFill>
                  <a:schemeClr val="tx1"/>
                </a:solidFill>
              </a:rPr>
              <a:t>, 0.5-1mL/</a:t>
            </a:r>
            <a:r>
              <a:rPr lang="es-ES" sz="1200" dirty="0" err="1">
                <a:solidFill>
                  <a:schemeClr val="tx1"/>
                </a:solidFill>
              </a:rPr>
              <a:t>dose</a:t>
            </a:r>
            <a:endParaRPr lang="es-ES" sz="1200" dirty="0">
              <a:solidFill>
                <a:schemeClr val="tx1"/>
              </a:solidFill>
            </a:endParaRPr>
          </a:p>
        </p:txBody>
      </p:sp>
      <p:sp>
        <p:nvSpPr>
          <p:cNvPr id="81" name="Rounded Rectangle 6">
            <a:extLst>
              <a:ext uri="{FF2B5EF4-FFF2-40B4-BE49-F238E27FC236}">
                <a16:creationId xmlns:a16="http://schemas.microsoft.com/office/drawing/2014/main" id="{9FC40B56-9E17-2EAA-0C40-B9895645D53C}"/>
              </a:ext>
            </a:extLst>
          </p:cNvPr>
          <p:cNvSpPr/>
          <p:nvPr/>
        </p:nvSpPr>
        <p:spPr>
          <a:xfrm>
            <a:off x="6757261" y="3303545"/>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Oral</a:t>
            </a:r>
            <a:endParaRPr lang="en-US" sz="1200" dirty="0">
              <a:solidFill>
                <a:schemeClr val="tx1"/>
              </a:solidFill>
            </a:endParaRPr>
          </a:p>
        </p:txBody>
      </p:sp>
      <p:sp>
        <p:nvSpPr>
          <p:cNvPr id="82" name="Rounded Rectangle 6">
            <a:extLst>
              <a:ext uri="{FF2B5EF4-FFF2-40B4-BE49-F238E27FC236}">
                <a16:creationId xmlns:a16="http://schemas.microsoft.com/office/drawing/2014/main" id="{57269C58-C3B2-A420-4A8F-00B9AFFE2C57}"/>
              </a:ext>
            </a:extLst>
          </p:cNvPr>
          <p:cNvSpPr/>
          <p:nvPr/>
        </p:nvSpPr>
        <p:spPr>
          <a:xfrm>
            <a:off x="9398693" y="3303545"/>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Single</a:t>
            </a:r>
            <a:endParaRPr lang="en-US" sz="1200" dirty="0">
              <a:solidFill>
                <a:schemeClr val="tx1"/>
              </a:solidFill>
            </a:endParaRPr>
          </a:p>
        </p:txBody>
      </p:sp>
      <p:sp>
        <p:nvSpPr>
          <p:cNvPr id="83" name="Rounded Rectangle 6">
            <a:extLst>
              <a:ext uri="{FF2B5EF4-FFF2-40B4-BE49-F238E27FC236}">
                <a16:creationId xmlns:a16="http://schemas.microsoft.com/office/drawing/2014/main" id="{9302D945-E66E-7349-9946-CD51278267FF}"/>
              </a:ext>
            </a:extLst>
          </p:cNvPr>
          <p:cNvSpPr/>
          <p:nvPr/>
        </p:nvSpPr>
        <p:spPr>
          <a:xfrm>
            <a:off x="10719411"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Poland</a:t>
            </a:r>
            <a:endParaRPr lang="en-US" sz="1200" dirty="0">
              <a:solidFill>
                <a:schemeClr val="tx1"/>
              </a:solidFill>
            </a:endParaRPr>
          </a:p>
        </p:txBody>
      </p:sp>
      <p:sp>
        <p:nvSpPr>
          <p:cNvPr id="84" name="Rounded Rectangle 6">
            <a:extLst>
              <a:ext uri="{FF2B5EF4-FFF2-40B4-BE49-F238E27FC236}">
                <a16:creationId xmlns:a16="http://schemas.microsoft.com/office/drawing/2014/main" id="{B1F12AB6-03C0-2114-A53F-C3C0E8E2275B}"/>
              </a:ext>
            </a:extLst>
          </p:cNvPr>
          <p:cNvSpPr/>
          <p:nvPr/>
        </p:nvSpPr>
        <p:spPr>
          <a:xfrm>
            <a:off x="8077977" y="3303545"/>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Rx</a:t>
            </a:r>
            <a:endParaRPr lang="en-US" sz="1200" dirty="0">
              <a:solidFill>
                <a:schemeClr val="tx1"/>
              </a:solidFill>
            </a:endParaRPr>
          </a:p>
        </p:txBody>
      </p:sp>
      <p:sp>
        <p:nvSpPr>
          <p:cNvPr id="85" name="Rounded Rectangle 6">
            <a:extLst>
              <a:ext uri="{FF2B5EF4-FFF2-40B4-BE49-F238E27FC236}">
                <a16:creationId xmlns:a16="http://schemas.microsoft.com/office/drawing/2014/main" id="{1A774684-0395-1522-E669-FEC55668B0AE}"/>
              </a:ext>
            </a:extLst>
          </p:cNvPr>
          <p:cNvSpPr/>
          <p:nvPr/>
        </p:nvSpPr>
        <p:spPr>
          <a:xfrm>
            <a:off x="153681" y="659958"/>
            <a:ext cx="5455282" cy="934009"/>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0"/>
              </a:spcBef>
              <a:buClrTx/>
              <a:buFontTx/>
              <a:buNone/>
            </a:pPr>
            <a:r>
              <a:rPr lang="en-US" altLang="en-US" sz="3200" b="1" dirty="0">
                <a:solidFill>
                  <a:srgbClr val="FFFFFF"/>
                </a:solidFill>
                <a:latin typeface="+mn-lt"/>
                <a:sym typeface="Arial Narrow" panose="020B0506020202030204" pitchFamily="34" charset="0"/>
              </a:rPr>
              <a:t>UQESDA|  </a:t>
            </a:r>
            <a:r>
              <a:rPr lang="en-US" altLang="en-US" sz="3200" dirty="0" err="1">
                <a:solidFill>
                  <a:srgbClr val="FFFFFF"/>
                </a:solidFill>
                <a:latin typeface="Freestyle Script" panose="030804020302050B0404" pitchFamily="66" charset="0"/>
                <a:sym typeface="Arial Narrow" panose="020B0506020202030204" pitchFamily="34" charset="0"/>
              </a:rPr>
              <a:t>Uqesda</a:t>
            </a:r>
            <a:endParaRPr lang="en-US" altLang="en-US" sz="3200" dirty="0">
              <a:solidFill>
                <a:srgbClr val="FFFFFF"/>
              </a:solidFill>
              <a:latin typeface="Freestyle Script" panose="030804020302050B0404" pitchFamily="66" charset="0"/>
              <a:sym typeface="Arial Narrow" panose="020B0506020202030204" pitchFamily="34" charset="0"/>
            </a:endParaRPr>
          </a:p>
        </p:txBody>
      </p:sp>
      <p:sp>
        <p:nvSpPr>
          <p:cNvPr id="88" name="TextBox 87">
            <a:extLst>
              <a:ext uri="{FF2B5EF4-FFF2-40B4-BE49-F238E27FC236}">
                <a16:creationId xmlns:a16="http://schemas.microsoft.com/office/drawing/2014/main" id="{A73986F5-38BC-CDD8-A39F-8B5D9376C19C}"/>
              </a:ext>
            </a:extLst>
          </p:cNvPr>
          <p:cNvSpPr txBox="1"/>
          <p:nvPr/>
        </p:nvSpPr>
        <p:spPr>
          <a:xfrm>
            <a:off x="6897260" y="922351"/>
            <a:ext cx="5043961" cy="541174"/>
          </a:xfrm>
          <a:prstGeom prst="rect">
            <a:avLst/>
          </a:prstGeom>
          <a:effectLst/>
        </p:spPr>
        <p:txBody>
          <a:bodyPr vert="horz" wrap="square" lIns="0" tIns="0" rIns="0" bIns="0" rtlCol="0" anchor="ctr" anchorCtr="0">
            <a:noAutofit/>
          </a:bodyPr>
          <a:lstStyle/>
          <a:p>
            <a:pPr algn="r"/>
            <a:r>
              <a:rPr lang="en-US" sz="1200" dirty="0">
                <a:ea typeface="Open Sans Light" panose="020B0306030504020204" pitchFamily="34" charset="0"/>
                <a:cs typeface="Open Sans Light" panose="020B0306030504020204" pitchFamily="34" charset="0"/>
              </a:rPr>
              <a:t>Noted Name: BETESDA </a:t>
            </a:r>
            <a:r>
              <a:rPr lang="en-US" altLang="en-US" sz="1200" dirty="0">
                <a:solidFill>
                  <a:schemeClr val="tx1"/>
                </a:solidFill>
                <a:latin typeface="+mn-lt"/>
                <a:sym typeface="Arial Narrow" panose="020B0506020202030204" pitchFamily="34" charset="0"/>
              </a:rPr>
              <a:t>|</a:t>
            </a:r>
            <a:r>
              <a:rPr lang="en-US" altLang="en-US" sz="1050" dirty="0">
                <a:solidFill>
                  <a:schemeClr val="tx1"/>
                </a:solidFill>
                <a:latin typeface="+mn-lt"/>
                <a:sym typeface="Arial Narrow" panose="020B0506020202030204" pitchFamily="34" charset="0"/>
              </a:rPr>
              <a:t> </a:t>
            </a:r>
            <a:r>
              <a:rPr lang="en-US" altLang="en-US" dirty="0" err="1">
                <a:solidFill>
                  <a:schemeClr val="tx1"/>
                </a:solidFill>
                <a:latin typeface="Freestyle Script" panose="030804020302050B0404" pitchFamily="66" charset="0"/>
                <a:sym typeface="Arial Narrow" panose="020B0506020202030204" pitchFamily="34" charset="0"/>
              </a:rPr>
              <a:t>Betesda</a:t>
            </a:r>
            <a:endParaRPr lang="en-US" sz="1400" dirty="0">
              <a:ea typeface="Open Sans Light" panose="020B0306030504020204" pitchFamily="34" charset="0"/>
              <a:cs typeface="Open Sans Light" panose="020B0306030504020204" pitchFamily="34" charset="0"/>
            </a:endParaRPr>
          </a:p>
          <a:p>
            <a:pPr algn="r"/>
            <a:r>
              <a:rPr lang="en-US" sz="1200" dirty="0">
                <a:ea typeface="Open Sans Light" panose="020B0306030504020204" pitchFamily="34" charset="0"/>
                <a:cs typeface="Open Sans Light" panose="020B0306030504020204" pitchFamily="34" charset="0"/>
              </a:rPr>
              <a:t>Nonproprietary Name: Escitalopram</a:t>
            </a:r>
            <a:endParaRPr lang="en-CH" sz="1200" dirty="0">
              <a:ea typeface="Open Sans Light" panose="020B0306030504020204" pitchFamily="34" charset="0"/>
              <a:cs typeface="Open Sans Light" panose="020B0306030504020204" pitchFamily="34" charset="0"/>
            </a:endParaRPr>
          </a:p>
        </p:txBody>
      </p:sp>
      <p:sp>
        <p:nvSpPr>
          <p:cNvPr id="94" name="Rounded Rectangle 6">
            <a:extLst>
              <a:ext uri="{FF2B5EF4-FFF2-40B4-BE49-F238E27FC236}">
                <a16:creationId xmlns:a16="http://schemas.microsoft.com/office/drawing/2014/main" id="{6C28F5F0-A028-6C36-6E6F-788BFAFE4E8E}"/>
              </a:ext>
            </a:extLst>
          </p:cNvPr>
          <p:cNvSpPr/>
          <p:nvPr/>
        </p:nvSpPr>
        <p:spPr>
          <a:xfrm>
            <a:off x="153681"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0.67</a:t>
            </a:r>
          </a:p>
        </p:txBody>
      </p:sp>
      <p:sp>
        <p:nvSpPr>
          <p:cNvPr id="95" name="Rounded Rectangle 6">
            <a:extLst>
              <a:ext uri="{FF2B5EF4-FFF2-40B4-BE49-F238E27FC236}">
                <a16:creationId xmlns:a16="http://schemas.microsoft.com/office/drawing/2014/main" id="{8C16A452-719E-BB92-598D-0A1E6F872DC3}"/>
              </a:ext>
            </a:extLst>
          </p:cNvPr>
          <p:cNvSpPr/>
          <p:nvPr/>
        </p:nvSpPr>
        <p:spPr>
          <a:xfrm>
            <a:off x="1474397"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0.65</a:t>
            </a:r>
            <a:endParaRPr lang="en-US" sz="1400" dirty="0"/>
          </a:p>
        </p:txBody>
      </p:sp>
      <p:sp>
        <p:nvSpPr>
          <p:cNvPr id="96" name="Rounded Rectangle 6">
            <a:extLst>
              <a:ext uri="{FF2B5EF4-FFF2-40B4-BE49-F238E27FC236}">
                <a16:creationId xmlns:a16="http://schemas.microsoft.com/office/drawing/2014/main" id="{69D678C1-1C16-B423-0D0B-13F159662898}"/>
              </a:ext>
            </a:extLst>
          </p:cNvPr>
          <p:cNvSpPr/>
          <p:nvPr/>
        </p:nvSpPr>
        <p:spPr>
          <a:xfrm>
            <a:off x="2795113"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75000"/>
                  </a:schemeClr>
                </a:solidFill>
              </a:rPr>
              <a:t>0.66</a:t>
            </a:r>
          </a:p>
        </p:txBody>
      </p:sp>
      <p:sp>
        <p:nvSpPr>
          <p:cNvPr id="97" name="Rounded Rectangle 6">
            <a:extLst>
              <a:ext uri="{FF2B5EF4-FFF2-40B4-BE49-F238E27FC236}">
                <a16:creationId xmlns:a16="http://schemas.microsoft.com/office/drawing/2014/main" id="{AD61D933-7BA3-5376-C0B7-58C52BC18235}"/>
              </a:ext>
            </a:extLst>
          </p:cNvPr>
          <p:cNvSpPr/>
          <p:nvPr/>
        </p:nvSpPr>
        <p:spPr>
          <a:xfrm>
            <a:off x="4115829"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0.62</a:t>
            </a:r>
            <a:endParaRPr lang="en-US" sz="1400" dirty="0"/>
          </a:p>
        </p:txBody>
      </p:sp>
      <p:sp>
        <p:nvSpPr>
          <p:cNvPr id="98" name="Rounded Rectangle 6">
            <a:extLst>
              <a:ext uri="{FF2B5EF4-FFF2-40B4-BE49-F238E27FC236}">
                <a16:creationId xmlns:a16="http://schemas.microsoft.com/office/drawing/2014/main" id="{58D367E0-4131-C79E-F7C1-62FD430F95AC}"/>
              </a:ext>
            </a:extLst>
          </p:cNvPr>
          <p:cNvSpPr/>
          <p:nvPr/>
        </p:nvSpPr>
        <p:spPr>
          <a:xfrm>
            <a:off x="5436545"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0.71</a:t>
            </a:r>
            <a:endParaRPr lang="en-US" sz="1400" dirty="0"/>
          </a:p>
        </p:txBody>
      </p:sp>
      <p:sp>
        <p:nvSpPr>
          <p:cNvPr id="99" name="Rounded Rectangle 6">
            <a:extLst>
              <a:ext uri="{FF2B5EF4-FFF2-40B4-BE49-F238E27FC236}">
                <a16:creationId xmlns:a16="http://schemas.microsoft.com/office/drawing/2014/main" id="{36C3BCA8-97F0-5CD6-5F55-238CD1A84DF3}"/>
              </a:ext>
            </a:extLst>
          </p:cNvPr>
          <p:cNvSpPr/>
          <p:nvPr/>
        </p:nvSpPr>
        <p:spPr>
          <a:xfrm>
            <a:off x="6757261"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a:t>
            </a:r>
            <a:endParaRPr lang="en-US" sz="1400" dirty="0"/>
          </a:p>
        </p:txBody>
      </p:sp>
      <p:sp>
        <p:nvSpPr>
          <p:cNvPr id="100" name="Rounded Rectangle 6">
            <a:extLst>
              <a:ext uri="{FF2B5EF4-FFF2-40B4-BE49-F238E27FC236}">
                <a16:creationId xmlns:a16="http://schemas.microsoft.com/office/drawing/2014/main" id="{2BC073AB-83DA-CDA4-8E4A-25C5B763D0C8}"/>
              </a:ext>
            </a:extLst>
          </p:cNvPr>
          <p:cNvSpPr/>
          <p:nvPr/>
        </p:nvSpPr>
        <p:spPr>
          <a:xfrm>
            <a:off x="9398693"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0000"/>
                </a:solidFill>
              </a:rPr>
              <a:t>Y</a:t>
            </a:r>
          </a:p>
        </p:txBody>
      </p:sp>
      <p:sp>
        <p:nvSpPr>
          <p:cNvPr id="101" name="Rounded Rectangle 6">
            <a:extLst>
              <a:ext uri="{FF2B5EF4-FFF2-40B4-BE49-F238E27FC236}">
                <a16:creationId xmlns:a16="http://schemas.microsoft.com/office/drawing/2014/main" id="{5D40691C-DA0D-6DF4-1D98-989A10CE4D1E}"/>
              </a:ext>
            </a:extLst>
          </p:cNvPr>
          <p:cNvSpPr/>
          <p:nvPr/>
        </p:nvSpPr>
        <p:spPr>
          <a:xfrm>
            <a:off x="10719411"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a:t>
            </a:r>
            <a:endParaRPr lang="en-US" sz="1400" dirty="0"/>
          </a:p>
        </p:txBody>
      </p:sp>
      <p:sp>
        <p:nvSpPr>
          <p:cNvPr id="102" name="Rounded Rectangle 6">
            <a:extLst>
              <a:ext uri="{FF2B5EF4-FFF2-40B4-BE49-F238E27FC236}">
                <a16:creationId xmlns:a16="http://schemas.microsoft.com/office/drawing/2014/main" id="{C74B7210-760D-85EB-F839-6B6A5A8DDF7A}"/>
              </a:ext>
            </a:extLst>
          </p:cNvPr>
          <p:cNvSpPr/>
          <p:nvPr/>
        </p:nvSpPr>
        <p:spPr>
          <a:xfrm>
            <a:off x="8077977" y="2305793"/>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0000"/>
                </a:solidFill>
              </a:rPr>
              <a:t>Y</a:t>
            </a:r>
          </a:p>
        </p:txBody>
      </p:sp>
      <p:sp>
        <p:nvSpPr>
          <p:cNvPr id="104" name="Rectangle 4">
            <a:extLst>
              <a:ext uri="{FF2B5EF4-FFF2-40B4-BE49-F238E27FC236}">
                <a16:creationId xmlns:a16="http://schemas.microsoft.com/office/drawing/2014/main" id="{F8957080-594D-6341-BC4D-88E24415F42C}"/>
              </a:ext>
            </a:extLst>
          </p:cNvPr>
          <p:cNvSpPr>
            <a:spLocks noChangeArrowheads="1"/>
          </p:cNvSpPr>
          <p:nvPr/>
        </p:nvSpPr>
        <p:spPr bwMode="auto">
          <a:xfrm>
            <a:off x="2238288" y="6113258"/>
            <a:ext cx="891651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171450" indent="-171450" algn="just">
              <a:spcBef>
                <a:spcPct val="0"/>
              </a:spcBef>
              <a:buClrTx/>
              <a:buNone/>
              <a:defRPr/>
            </a:pPr>
            <a:r>
              <a:rPr lang="en-US" altLang="en-US" sz="1200" dirty="0">
                <a:solidFill>
                  <a:schemeClr val="tx1"/>
                </a:solidFill>
                <a:latin typeface="Calibri" panose="020F0502020204030204" pitchFamily="34" charset="0"/>
                <a:cs typeface="Calibri" panose="020F0502020204030204" pitchFamily="34" charset="0"/>
              </a:rPr>
              <a:t>Overlapping characteristics      Numeric similarity  |  Ortho/Phono Guidance Thresholds:   </a:t>
            </a:r>
            <a:r>
              <a:rPr lang="en-US" sz="1200" b="1" dirty="0">
                <a:solidFill>
                  <a:srgbClr val="008000"/>
                </a:solidFill>
                <a:latin typeface="Calibri" panose="020F0502020204030204" pitchFamily="34" charset="0"/>
                <a:ea typeface="Calibri" panose="020F0502020204030204" pitchFamily="34" charset="0"/>
                <a:cs typeface="Calibri" panose="020F0502020204030204" pitchFamily="34" charset="0"/>
              </a:rPr>
              <a:t>≤0.54  Low | </a:t>
            </a:r>
            <a:r>
              <a:rPr lang="en-US" sz="1200" b="1" dirty="0">
                <a:solidFill>
                  <a:srgbClr val="0000FF"/>
                </a:solidFill>
                <a:latin typeface="Calibri" panose="020F0502020204030204" pitchFamily="34" charset="0"/>
                <a:ea typeface="Calibri" panose="020F0502020204030204" pitchFamily="34" charset="0"/>
                <a:cs typeface="Calibri" panose="020F0502020204030204" pitchFamily="34" charset="0"/>
              </a:rPr>
              <a:t>≥0.55 to ≤0.69  Moderate  | </a:t>
            </a:r>
            <a:r>
              <a:rPr lang="en-US" sz="1200" b="1" dirty="0">
                <a:solidFill>
                  <a:srgbClr val="FF0000"/>
                </a:solidFill>
                <a:latin typeface="Calibri" panose="020F0502020204030204" pitchFamily="34" charset="0"/>
                <a:ea typeface="Calibri" panose="020F0502020204030204" pitchFamily="34" charset="0"/>
                <a:cs typeface="Calibri" panose="020F0502020204030204" pitchFamily="34" charset="0"/>
              </a:rPr>
              <a:t>≥0.70  High </a:t>
            </a:r>
            <a:r>
              <a:rPr lang="en-US" altLang="en-US" sz="1200" dirty="0">
                <a:solidFill>
                  <a:schemeClr val="tx1"/>
                </a:solidFill>
                <a:latin typeface="Calibri" panose="020F0502020204030204" pitchFamily="34" charset="0"/>
                <a:cs typeface="Calibri" panose="020F0502020204030204" pitchFamily="34" charset="0"/>
              </a:rPr>
              <a:t>  </a:t>
            </a:r>
          </a:p>
        </p:txBody>
      </p:sp>
      <p:sp>
        <p:nvSpPr>
          <p:cNvPr id="105" name="Rectangle 64">
            <a:extLst>
              <a:ext uri="{FF2B5EF4-FFF2-40B4-BE49-F238E27FC236}">
                <a16:creationId xmlns:a16="http://schemas.microsoft.com/office/drawing/2014/main" id="{852AD467-0861-696B-068D-46E5CDAC262E}"/>
              </a:ext>
            </a:extLst>
          </p:cNvPr>
          <p:cNvSpPr>
            <a:spLocks noChangeArrowheads="1"/>
          </p:cNvSpPr>
          <p:nvPr/>
        </p:nvSpPr>
        <p:spPr bwMode="auto">
          <a:xfrm>
            <a:off x="2062536" y="6156731"/>
            <a:ext cx="111125" cy="96837"/>
          </a:xfrm>
          <a:prstGeom prst="rect">
            <a:avLst/>
          </a:prstGeom>
          <a:solidFill>
            <a:srgbClr val="FF9900"/>
          </a:solidFill>
          <a:ln w="9525">
            <a:solidFill>
              <a:schemeClr val="tx1"/>
            </a:solidFill>
            <a:miter lim="800000"/>
            <a:headEnd/>
            <a:tailEnd/>
          </a:ln>
        </p:spPr>
        <p:txBody>
          <a:bodyPr/>
          <a:lstStyle>
            <a:lvl1pPr>
              <a:spcBef>
                <a:spcPct val="20000"/>
              </a:spcBef>
              <a:buClr>
                <a:srgbClr val="FF8000"/>
              </a:buClr>
              <a:buFont typeface="Wingdings" panose="05000000000000000000" pitchFamily="2" charset="2"/>
              <a:buChar char="ü"/>
              <a:defRPr sz="32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9pPr>
          </a:lstStyle>
          <a:p>
            <a:pPr>
              <a:spcBef>
                <a:spcPct val="0"/>
              </a:spcBef>
              <a:buClrTx/>
              <a:buFontTx/>
              <a:buNone/>
            </a:pPr>
            <a:endParaRPr lang="en-US" altLang="en-US" sz="1000" dirty="0">
              <a:solidFill>
                <a:srgbClr val="000000"/>
              </a:solidFill>
              <a:latin typeface="Calibri" panose="020F0502020204030204" pitchFamily="34" charset="0"/>
            </a:endParaRPr>
          </a:p>
        </p:txBody>
      </p:sp>
      <p:sp>
        <p:nvSpPr>
          <p:cNvPr id="106" name="Rectangle 64">
            <a:extLst>
              <a:ext uri="{FF2B5EF4-FFF2-40B4-BE49-F238E27FC236}">
                <a16:creationId xmlns:a16="http://schemas.microsoft.com/office/drawing/2014/main" id="{01A124A5-F3F8-6469-D5BB-3D485126FB52}"/>
              </a:ext>
            </a:extLst>
          </p:cNvPr>
          <p:cNvSpPr>
            <a:spLocks noChangeArrowheads="1"/>
          </p:cNvSpPr>
          <p:nvPr/>
        </p:nvSpPr>
        <p:spPr bwMode="auto">
          <a:xfrm>
            <a:off x="3955848" y="6156730"/>
            <a:ext cx="111125" cy="96838"/>
          </a:xfrm>
          <a:prstGeom prst="rect">
            <a:avLst/>
          </a:prstGeom>
          <a:solidFill>
            <a:srgbClr val="FFFF99"/>
          </a:solidFill>
          <a:ln w="9525">
            <a:solidFill>
              <a:schemeClr val="tx1"/>
            </a:solidFill>
            <a:miter lim="800000"/>
            <a:headEnd/>
            <a:tailEnd/>
          </a:ln>
        </p:spPr>
        <p:txBody>
          <a:bodyPr/>
          <a:lstStyle>
            <a:lvl1pPr>
              <a:spcBef>
                <a:spcPct val="20000"/>
              </a:spcBef>
              <a:buClr>
                <a:srgbClr val="FF8000"/>
              </a:buClr>
              <a:buFont typeface="Wingdings" panose="05000000000000000000" pitchFamily="2" charset="2"/>
              <a:buChar char="ü"/>
              <a:defRPr sz="32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9pPr>
          </a:lstStyle>
          <a:p>
            <a:pPr>
              <a:spcBef>
                <a:spcPct val="0"/>
              </a:spcBef>
              <a:buClrTx/>
              <a:buFontTx/>
              <a:buNone/>
            </a:pPr>
            <a:endParaRPr lang="en-US" altLang="en-US" sz="1000" dirty="0">
              <a:solidFill>
                <a:srgbClr val="000000"/>
              </a:solidFill>
              <a:latin typeface="Calibri" panose="020F0502020204030204" pitchFamily="34" charset="0"/>
            </a:endParaRPr>
          </a:p>
        </p:txBody>
      </p:sp>
      <p:sp>
        <p:nvSpPr>
          <p:cNvPr id="3" name="Title 2">
            <a:extLst>
              <a:ext uri="{FF2B5EF4-FFF2-40B4-BE49-F238E27FC236}">
                <a16:creationId xmlns:a16="http://schemas.microsoft.com/office/drawing/2014/main" id="{4EDB08A4-DF9F-B939-CD02-684AEAB92294}"/>
              </a:ext>
            </a:extLst>
          </p:cNvPr>
          <p:cNvSpPr>
            <a:spLocks noGrp="1"/>
          </p:cNvSpPr>
          <p:nvPr>
            <p:ph type="title"/>
          </p:nvPr>
        </p:nvSpPr>
        <p:spPr/>
        <p:txBody>
          <a:bodyPr/>
          <a:lstStyle/>
          <a:p>
            <a:r>
              <a:rPr lang="en-US" dirty="0"/>
              <a:t>DSI-Reference™ </a:t>
            </a:r>
            <a:r>
              <a:rPr lang="en-US" dirty="0">
                <a:solidFill>
                  <a:schemeClr val="tx1"/>
                </a:solidFill>
              </a:rPr>
              <a:t>Test Name vs. Noted Name Comparison</a:t>
            </a:r>
          </a:p>
        </p:txBody>
      </p:sp>
    </p:spTree>
    <p:extLst>
      <p:ext uri="{BB962C8B-B14F-4D97-AF65-F5344CB8AC3E}">
        <p14:creationId xmlns:p14="http://schemas.microsoft.com/office/powerpoint/2010/main" val="57132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10">
            <a:extLst>
              <a:ext uri="{FF2B5EF4-FFF2-40B4-BE49-F238E27FC236}">
                <a16:creationId xmlns:a16="http://schemas.microsoft.com/office/drawing/2014/main" id="{7AF89922-DD12-DD34-D122-83E6C8D72204}"/>
              </a:ext>
            </a:extLst>
          </p:cNvPr>
          <p:cNvGraphicFramePr>
            <a:graphicFrameLocks noGrp="1"/>
          </p:cNvGraphicFramePr>
          <p:nvPr/>
        </p:nvGraphicFramePr>
        <p:xfrm>
          <a:off x="153681" y="1731316"/>
          <a:ext cx="11825730" cy="511700"/>
        </p:xfrm>
        <a:graphic>
          <a:graphicData uri="http://schemas.openxmlformats.org/drawingml/2006/table">
            <a:tbl>
              <a:tblPr firstRow="1" bandRow="1">
                <a:tableStyleId>{5C22544A-7EE6-4342-B048-85BDC9FD1C3A}</a:tableStyleId>
              </a:tblPr>
              <a:tblGrid>
                <a:gridCol w="1313970">
                  <a:extLst>
                    <a:ext uri="{9D8B030D-6E8A-4147-A177-3AD203B41FA5}">
                      <a16:colId xmlns:a16="http://schemas.microsoft.com/office/drawing/2014/main" val="2728489733"/>
                    </a:ext>
                  </a:extLst>
                </a:gridCol>
                <a:gridCol w="1313970">
                  <a:extLst>
                    <a:ext uri="{9D8B030D-6E8A-4147-A177-3AD203B41FA5}">
                      <a16:colId xmlns:a16="http://schemas.microsoft.com/office/drawing/2014/main" val="939134027"/>
                    </a:ext>
                  </a:extLst>
                </a:gridCol>
                <a:gridCol w="1313970">
                  <a:extLst>
                    <a:ext uri="{9D8B030D-6E8A-4147-A177-3AD203B41FA5}">
                      <a16:colId xmlns:a16="http://schemas.microsoft.com/office/drawing/2014/main" val="1773468273"/>
                    </a:ext>
                  </a:extLst>
                </a:gridCol>
                <a:gridCol w="1313970">
                  <a:extLst>
                    <a:ext uri="{9D8B030D-6E8A-4147-A177-3AD203B41FA5}">
                      <a16:colId xmlns:a16="http://schemas.microsoft.com/office/drawing/2014/main" val="3631137620"/>
                    </a:ext>
                  </a:extLst>
                </a:gridCol>
                <a:gridCol w="1313970">
                  <a:extLst>
                    <a:ext uri="{9D8B030D-6E8A-4147-A177-3AD203B41FA5}">
                      <a16:colId xmlns:a16="http://schemas.microsoft.com/office/drawing/2014/main" val="254425374"/>
                    </a:ext>
                  </a:extLst>
                </a:gridCol>
                <a:gridCol w="1313970">
                  <a:extLst>
                    <a:ext uri="{9D8B030D-6E8A-4147-A177-3AD203B41FA5}">
                      <a16:colId xmlns:a16="http://schemas.microsoft.com/office/drawing/2014/main" val="2805093856"/>
                    </a:ext>
                  </a:extLst>
                </a:gridCol>
                <a:gridCol w="1313970">
                  <a:extLst>
                    <a:ext uri="{9D8B030D-6E8A-4147-A177-3AD203B41FA5}">
                      <a16:colId xmlns:a16="http://schemas.microsoft.com/office/drawing/2014/main" val="2007837736"/>
                    </a:ext>
                  </a:extLst>
                </a:gridCol>
                <a:gridCol w="1313970">
                  <a:extLst>
                    <a:ext uri="{9D8B030D-6E8A-4147-A177-3AD203B41FA5}">
                      <a16:colId xmlns:a16="http://schemas.microsoft.com/office/drawing/2014/main" val="1284910240"/>
                    </a:ext>
                  </a:extLst>
                </a:gridCol>
                <a:gridCol w="1313970">
                  <a:extLst>
                    <a:ext uri="{9D8B030D-6E8A-4147-A177-3AD203B41FA5}">
                      <a16:colId xmlns:a16="http://schemas.microsoft.com/office/drawing/2014/main" val="372516270"/>
                    </a:ext>
                  </a:extLst>
                </a:gridCol>
              </a:tblGrid>
              <a:tr h="238220">
                <a:tc>
                  <a:txBody>
                    <a:bodyPr/>
                    <a:lstStyle/>
                    <a:p>
                      <a:pPr algn="ctr" rtl="0" fontAlgn="ctr"/>
                      <a:r>
                        <a:rPr lang="en-US" sz="1100" b="1" kern="1200" dirty="0">
                          <a:solidFill>
                            <a:srgbClr val="FFFFFF"/>
                          </a:solidFill>
                          <a:latin typeface="+mn-lt"/>
                          <a:ea typeface="+mn-ea"/>
                          <a:cs typeface="+mn-cs"/>
                        </a:rPr>
                        <a:t>POCA English Phono</a:t>
                      </a:r>
                    </a:p>
                  </a:txBody>
                  <a:tcPr marL="8780" marR="8780" marT="8780" marB="0"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POCA Ortho</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Ortho/English Phono POCA Combined</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HW (Avg) </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Shape</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Same first letter?</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Shared letter string &gt;=3 letters?</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&lt;=2 letter difference?</a:t>
                      </a:r>
                    </a:p>
                  </a:txBody>
                  <a:tcPr marL="8780" marR="8780" marT="878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1100" b="1" kern="1200" dirty="0">
                          <a:solidFill>
                            <a:srgbClr val="FFFFFF"/>
                          </a:solidFill>
                          <a:latin typeface="+mn-lt"/>
                          <a:ea typeface="+mn-ea"/>
                          <a:cs typeface="+mn-cs"/>
                        </a:rPr>
                        <a:t>Cited by respondents?</a:t>
                      </a:r>
                    </a:p>
                  </a:txBody>
                  <a:tcPr marL="8780" marR="8780" marT="878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bl>
          </a:graphicData>
        </a:graphic>
      </p:graphicFrame>
      <p:graphicFrame>
        <p:nvGraphicFramePr>
          <p:cNvPr id="67" name="Table 66">
            <a:extLst>
              <a:ext uri="{FF2B5EF4-FFF2-40B4-BE49-F238E27FC236}">
                <a16:creationId xmlns:a16="http://schemas.microsoft.com/office/drawing/2014/main" id="{DF74B47E-358A-31A8-A20D-325492350B98}"/>
              </a:ext>
            </a:extLst>
          </p:cNvPr>
          <p:cNvGraphicFramePr>
            <a:graphicFrameLocks noGrp="1"/>
          </p:cNvGraphicFramePr>
          <p:nvPr/>
        </p:nvGraphicFramePr>
        <p:xfrm>
          <a:off x="153681" y="2896403"/>
          <a:ext cx="11825730" cy="341630"/>
        </p:xfrm>
        <a:graphic>
          <a:graphicData uri="http://schemas.openxmlformats.org/drawingml/2006/table">
            <a:tbl>
              <a:tblPr firstRow="1" bandRow="1">
                <a:tableStyleId>{5C22544A-7EE6-4342-B048-85BDC9FD1C3A}</a:tableStyleId>
              </a:tblPr>
              <a:tblGrid>
                <a:gridCol w="1313970">
                  <a:extLst>
                    <a:ext uri="{9D8B030D-6E8A-4147-A177-3AD203B41FA5}">
                      <a16:colId xmlns:a16="http://schemas.microsoft.com/office/drawing/2014/main" val="2728489733"/>
                    </a:ext>
                  </a:extLst>
                </a:gridCol>
                <a:gridCol w="1313970">
                  <a:extLst>
                    <a:ext uri="{9D8B030D-6E8A-4147-A177-3AD203B41FA5}">
                      <a16:colId xmlns:a16="http://schemas.microsoft.com/office/drawing/2014/main" val="939134027"/>
                    </a:ext>
                  </a:extLst>
                </a:gridCol>
                <a:gridCol w="1313970">
                  <a:extLst>
                    <a:ext uri="{9D8B030D-6E8A-4147-A177-3AD203B41FA5}">
                      <a16:colId xmlns:a16="http://schemas.microsoft.com/office/drawing/2014/main" val="1773468273"/>
                    </a:ext>
                  </a:extLst>
                </a:gridCol>
                <a:gridCol w="1313970">
                  <a:extLst>
                    <a:ext uri="{9D8B030D-6E8A-4147-A177-3AD203B41FA5}">
                      <a16:colId xmlns:a16="http://schemas.microsoft.com/office/drawing/2014/main" val="3631137620"/>
                    </a:ext>
                  </a:extLst>
                </a:gridCol>
                <a:gridCol w="1313970">
                  <a:extLst>
                    <a:ext uri="{9D8B030D-6E8A-4147-A177-3AD203B41FA5}">
                      <a16:colId xmlns:a16="http://schemas.microsoft.com/office/drawing/2014/main" val="254425374"/>
                    </a:ext>
                  </a:extLst>
                </a:gridCol>
                <a:gridCol w="1313970">
                  <a:extLst>
                    <a:ext uri="{9D8B030D-6E8A-4147-A177-3AD203B41FA5}">
                      <a16:colId xmlns:a16="http://schemas.microsoft.com/office/drawing/2014/main" val="2805093856"/>
                    </a:ext>
                  </a:extLst>
                </a:gridCol>
                <a:gridCol w="1313970">
                  <a:extLst>
                    <a:ext uri="{9D8B030D-6E8A-4147-A177-3AD203B41FA5}">
                      <a16:colId xmlns:a16="http://schemas.microsoft.com/office/drawing/2014/main" val="2007837736"/>
                    </a:ext>
                  </a:extLst>
                </a:gridCol>
                <a:gridCol w="1313970">
                  <a:extLst>
                    <a:ext uri="{9D8B030D-6E8A-4147-A177-3AD203B41FA5}">
                      <a16:colId xmlns:a16="http://schemas.microsoft.com/office/drawing/2014/main" val="1284910240"/>
                    </a:ext>
                  </a:extLst>
                </a:gridCol>
                <a:gridCol w="1313970">
                  <a:extLst>
                    <a:ext uri="{9D8B030D-6E8A-4147-A177-3AD203B41FA5}">
                      <a16:colId xmlns:a16="http://schemas.microsoft.com/office/drawing/2014/main" val="372516270"/>
                    </a:ext>
                  </a:extLst>
                </a:gridCol>
              </a:tblGrid>
              <a:tr h="238220">
                <a:tc>
                  <a:txBody>
                    <a:bodyPr/>
                    <a:lstStyle/>
                    <a:p>
                      <a:pPr algn="ctr" rtl="0" fontAlgn="ctr"/>
                      <a:r>
                        <a:rPr lang="en-US" sz="1100" b="1" kern="1200" dirty="0">
                          <a:solidFill>
                            <a:srgbClr val="FFFFFF"/>
                          </a:solidFill>
                          <a:latin typeface="+mn-lt"/>
                          <a:ea typeface="+mn-ea"/>
                          <a:cs typeface="+mn-cs"/>
                        </a:rPr>
                        <a:t>Indication</a:t>
                      </a:r>
                    </a:p>
                  </a:txBody>
                  <a:tcPr marL="6350" marR="6350" marT="6350" marB="0" anchor="ctr">
                    <a:lnL w="6350" cmpd="sng">
                      <a:noFill/>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Dosage</a:t>
                      </a:r>
                    </a:p>
                    <a:p>
                      <a:pPr algn="ctr" rtl="0" fontAlgn="ctr"/>
                      <a:r>
                        <a:rPr lang="en-US" sz="1100" b="1" kern="1200" dirty="0">
                          <a:solidFill>
                            <a:srgbClr val="FFFFFF"/>
                          </a:solidFill>
                          <a:latin typeface="+mn-lt"/>
                          <a:ea typeface="+mn-ea"/>
                          <a:cs typeface="+mn-cs"/>
                        </a:rPr>
                        <a:t>form(s)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Dosage strength(s)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Frequency</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Usual dose</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Route(s)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Class</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Strength type</a:t>
                      </a:r>
                    </a:p>
                  </a:txBody>
                  <a:tcPr marL="6350" marR="6350" marT="635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rtl="0" fontAlgn="ctr"/>
                      <a:r>
                        <a:rPr lang="en-US" sz="1100" b="1" kern="1200" dirty="0">
                          <a:solidFill>
                            <a:srgbClr val="FFFFFF"/>
                          </a:solidFill>
                          <a:latin typeface="+mn-lt"/>
                          <a:ea typeface="+mn-ea"/>
                          <a:cs typeface="+mn-cs"/>
                        </a:rPr>
                        <a:t>Market(s)</a:t>
                      </a:r>
                    </a:p>
                  </a:txBody>
                  <a:tcPr marL="6350" marR="6350" marT="6350" marB="0" anchor="ctr">
                    <a:lnL w="3175" cap="flat" cmpd="sng" algn="ctr">
                      <a:noFill/>
                      <a:prstDash val="solid"/>
                      <a:round/>
                      <a:headEnd type="none" w="med" len="med"/>
                      <a:tailEnd type="none" w="med" len="med"/>
                    </a:lnL>
                    <a:lnR w="6350" cmpd="sng">
                      <a:noFill/>
                    </a:lnR>
                    <a:lnT w="635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bl>
          </a:graphicData>
        </a:graphic>
      </p:graphicFrame>
      <p:sp>
        <p:nvSpPr>
          <p:cNvPr id="76" name="Rounded Rectangle 6">
            <a:extLst>
              <a:ext uri="{FF2B5EF4-FFF2-40B4-BE49-F238E27FC236}">
                <a16:creationId xmlns:a16="http://schemas.microsoft.com/office/drawing/2014/main" id="{67CFCA2C-C171-ADCD-6314-D393EF8E92F3}"/>
              </a:ext>
            </a:extLst>
          </p:cNvPr>
          <p:cNvSpPr/>
          <p:nvPr/>
        </p:nvSpPr>
        <p:spPr>
          <a:xfrm>
            <a:off x="153681" y="3315737"/>
            <a:ext cx="1260000" cy="3286114"/>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fontAlgn="t"/>
            <a:r>
              <a:rPr lang="en-US" sz="800" u="none" strike="noStrike" dirty="0">
                <a:solidFill>
                  <a:schemeClr val="tx2">
                    <a:lumMod val="50000"/>
                  </a:schemeClr>
                </a:solidFill>
                <a:effectLst/>
              </a:rPr>
              <a:t>Duodenal ulcer, gastric ulcer, reflux esophagitis, symptomatic gastro-esophageal reflux disease (such as, acid regurgitation and heartburn). Prevention of gastrointestinal lesions induced by non-steroidal anti-inflammatory drugs (NSAID’s) in patients with a need for continuous NSAID treatment, who have increased risk to develop NSAID-associated upper gastrointestinal lesions</a:t>
            </a:r>
            <a:endParaRPr lang="en-US" sz="800" b="0" i="0" u="none" strike="noStrike" dirty="0">
              <a:solidFill>
                <a:schemeClr val="tx2">
                  <a:lumMod val="50000"/>
                </a:schemeClr>
              </a:solidFill>
              <a:effectLst/>
              <a:latin typeface="Calibri" panose="020F0502020204030204" pitchFamily="34" charset="0"/>
            </a:endParaRPr>
          </a:p>
        </p:txBody>
      </p:sp>
      <p:sp>
        <p:nvSpPr>
          <p:cNvPr id="77" name="Rounded Rectangle 6">
            <a:extLst>
              <a:ext uri="{FF2B5EF4-FFF2-40B4-BE49-F238E27FC236}">
                <a16:creationId xmlns:a16="http://schemas.microsoft.com/office/drawing/2014/main" id="{04FD6D97-5A7B-0F06-9184-CF4A4255C6B0}"/>
              </a:ext>
            </a:extLst>
          </p:cNvPr>
          <p:cNvSpPr/>
          <p:nvPr/>
        </p:nvSpPr>
        <p:spPr>
          <a:xfrm>
            <a:off x="1474397" y="3315737"/>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Slow release oral tablets</a:t>
            </a:r>
          </a:p>
        </p:txBody>
      </p:sp>
      <p:sp>
        <p:nvSpPr>
          <p:cNvPr id="78" name="Rounded Rectangle 6">
            <a:extLst>
              <a:ext uri="{FF2B5EF4-FFF2-40B4-BE49-F238E27FC236}">
                <a16:creationId xmlns:a16="http://schemas.microsoft.com/office/drawing/2014/main" id="{FCA1136D-B9E6-0CBD-98EC-57948A5E0E26}"/>
              </a:ext>
            </a:extLst>
          </p:cNvPr>
          <p:cNvSpPr/>
          <p:nvPr/>
        </p:nvSpPr>
        <p:spPr>
          <a:xfrm>
            <a:off x="2795113" y="3315737"/>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Oral drops 20mg/mL, oral tablets 10mg</a:t>
            </a:r>
          </a:p>
        </p:txBody>
      </p:sp>
      <p:sp>
        <p:nvSpPr>
          <p:cNvPr id="79" name="Rounded Rectangle 6">
            <a:extLst>
              <a:ext uri="{FF2B5EF4-FFF2-40B4-BE49-F238E27FC236}">
                <a16:creationId xmlns:a16="http://schemas.microsoft.com/office/drawing/2014/main" id="{64780E38-4EB6-BDB7-DB36-2E4D85101E12}"/>
              </a:ext>
            </a:extLst>
          </p:cNvPr>
          <p:cNvSpPr/>
          <p:nvPr/>
        </p:nvSpPr>
        <p:spPr>
          <a:xfrm>
            <a:off x="4115829" y="3315737"/>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Once daily</a:t>
            </a:r>
          </a:p>
        </p:txBody>
      </p:sp>
      <p:sp>
        <p:nvSpPr>
          <p:cNvPr id="80" name="Rounded Rectangle 6">
            <a:extLst>
              <a:ext uri="{FF2B5EF4-FFF2-40B4-BE49-F238E27FC236}">
                <a16:creationId xmlns:a16="http://schemas.microsoft.com/office/drawing/2014/main" id="{9E07C238-11B6-4F2B-A123-7508046C39BE}"/>
              </a:ext>
            </a:extLst>
          </p:cNvPr>
          <p:cNvSpPr/>
          <p:nvPr/>
        </p:nvSpPr>
        <p:spPr>
          <a:xfrm>
            <a:off x="5436545" y="3315737"/>
            <a:ext cx="1260000" cy="2608346"/>
          </a:xfrm>
          <a:prstGeom prst="roundRect">
            <a:avLst/>
          </a:prstGeom>
          <a:solidFill>
            <a:srgbClr val="FFFFCC"/>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200" dirty="0">
                <a:solidFill>
                  <a:schemeClr val="tx1"/>
                </a:solidFill>
              </a:rPr>
              <a:t>10-20mg/</a:t>
            </a:r>
            <a:r>
              <a:rPr lang="es-ES" sz="1200" dirty="0" err="1">
                <a:solidFill>
                  <a:schemeClr val="tx1"/>
                </a:solidFill>
              </a:rPr>
              <a:t>dose</a:t>
            </a:r>
            <a:r>
              <a:rPr lang="es-ES" sz="1200" dirty="0">
                <a:solidFill>
                  <a:schemeClr val="tx1"/>
                </a:solidFill>
              </a:rPr>
              <a:t>, 1-2 </a:t>
            </a:r>
            <a:r>
              <a:rPr lang="es-ES" sz="1200" dirty="0" err="1">
                <a:solidFill>
                  <a:schemeClr val="tx1"/>
                </a:solidFill>
              </a:rPr>
              <a:t>tablets</a:t>
            </a:r>
            <a:r>
              <a:rPr lang="es-ES" sz="1200" dirty="0">
                <a:solidFill>
                  <a:schemeClr val="tx1"/>
                </a:solidFill>
              </a:rPr>
              <a:t>/</a:t>
            </a:r>
            <a:r>
              <a:rPr lang="es-ES" sz="1200" dirty="0" err="1">
                <a:solidFill>
                  <a:schemeClr val="tx1"/>
                </a:solidFill>
              </a:rPr>
              <a:t>dose</a:t>
            </a:r>
            <a:r>
              <a:rPr lang="es-ES" sz="1200" dirty="0">
                <a:solidFill>
                  <a:schemeClr val="tx1"/>
                </a:solidFill>
              </a:rPr>
              <a:t>, 0.5-1mL/</a:t>
            </a:r>
            <a:r>
              <a:rPr lang="es-ES" sz="1200" dirty="0" err="1">
                <a:solidFill>
                  <a:schemeClr val="tx1"/>
                </a:solidFill>
              </a:rPr>
              <a:t>dose</a:t>
            </a:r>
            <a:endParaRPr lang="es-ES" sz="1200" dirty="0">
              <a:solidFill>
                <a:schemeClr val="tx1"/>
              </a:solidFill>
            </a:endParaRPr>
          </a:p>
        </p:txBody>
      </p:sp>
      <p:sp>
        <p:nvSpPr>
          <p:cNvPr id="81" name="Rounded Rectangle 6">
            <a:extLst>
              <a:ext uri="{FF2B5EF4-FFF2-40B4-BE49-F238E27FC236}">
                <a16:creationId xmlns:a16="http://schemas.microsoft.com/office/drawing/2014/main" id="{9FC40B56-9E17-2EAA-0C40-B9895645D53C}"/>
              </a:ext>
            </a:extLst>
          </p:cNvPr>
          <p:cNvSpPr/>
          <p:nvPr/>
        </p:nvSpPr>
        <p:spPr>
          <a:xfrm>
            <a:off x="6757261" y="3315737"/>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Oral</a:t>
            </a:r>
            <a:endParaRPr lang="en-US" sz="1200" dirty="0">
              <a:solidFill>
                <a:schemeClr val="tx1"/>
              </a:solidFill>
            </a:endParaRPr>
          </a:p>
        </p:txBody>
      </p:sp>
      <p:sp>
        <p:nvSpPr>
          <p:cNvPr id="82" name="Rounded Rectangle 6">
            <a:extLst>
              <a:ext uri="{FF2B5EF4-FFF2-40B4-BE49-F238E27FC236}">
                <a16:creationId xmlns:a16="http://schemas.microsoft.com/office/drawing/2014/main" id="{57269C58-C3B2-A420-4A8F-00B9AFFE2C57}"/>
              </a:ext>
            </a:extLst>
          </p:cNvPr>
          <p:cNvSpPr/>
          <p:nvPr/>
        </p:nvSpPr>
        <p:spPr>
          <a:xfrm>
            <a:off x="9398693" y="3315737"/>
            <a:ext cx="1260000" cy="2608346"/>
          </a:xfrm>
          <a:prstGeom prst="roundRect">
            <a:avLst/>
          </a:prstGeom>
          <a:solidFill>
            <a:srgbClr val="FF990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Single</a:t>
            </a:r>
            <a:endParaRPr lang="en-US" sz="1200" dirty="0">
              <a:solidFill>
                <a:schemeClr val="tx1"/>
              </a:solidFill>
            </a:endParaRPr>
          </a:p>
        </p:txBody>
      </p:sp>
      <p:sp>
        <p:nvSpPr>
          <p:cNvPr id="83" name="Rounded Rectangle 6">
            <a:extLst>
              <a:ext uri="{FF2B5EF4-FFF2-40B4-BE49-F238E27FC236}">
                <a16:creationId xmlns:a16="http://schemas.microsoft.com/office/drawing/2014/main" id="{9302D945-E66E-7349-9946-CD51278267FF}"/>
              </a:ext>
            </a:extLst>
          </p:cNvPr>
          <p:cNvSpPr/>
          <p:nvPr/>
        </p:nvSpPr>
        <p:spPr>
          <a:xfrm>
            <a:off x="10719411" y="3315737"/>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Poland</a:t>
            </a:r>
            <a:endParaRPr lang="en-US" sz="1200" dirty="0">
              <a:solidFill>
                <a:schemeClr val="tx1"/>
              </a:solidFill>
            </a:endParaRPr>
          </a:p>
        </p:txBody>
      </p:sp>
      <p:sp>
        <p:nvSpPr>
          <p:cNvPr id="84" name="Rounded Rectangle 6">
            <a:extLst>
              <a:ext uri="{FF2B5EF4-FFF2-40B4-BE49-F238E27FC236}">
                <a16:creationId xmlns:a16="http://schemas.microsoft.com/office/drawing/2014/main" id="{B1F12AB6-03C0-2114-A53F-C3C0E8E2275B}"/>
              </a:ext>
            </a:extLst>
          </p:cNvPr>
          <p:cNvSpPr/>
          <p:nvPr/>
        </p:nvSpPr>
        <p:spPr>
          <a:xfrm>
            <a:off x="8077977" y="3315737"/>
            <a:ext cx="1260000" cy="2608346"/>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Rx</a:t>
            </a:r>
            <a:endParaRPr lang="en-US" sz="1200" dirty="0">
              <a:solidFill>
                <a:schemeClr val="tx1"/>
              </a:solidFill>
            </a:endParaRPr>
          </a:p>
        </p:txBody>
      </p:sp>
      <p:sp>
        <p:nvSpPr>
          <p:cNvPr id="85" name="Rounded Rectangle 6">
            <a:extLst>
              <a:ext uri="{FF2B5EF4-FFF2-40B4-BE49-F238E27FC236}">
                <a16:creationId xmlns:a16="http://schemas.microsoft.com/office/drawing/2014/main" id="{1A774684-0395-1522-E669-FEC55668B0AE}"/>
              </a:ext>
            </a:extLst>
          </p:cNvPr>
          <p:cNvSpPr/>
          <p:nvPr/>
        </p:nvSpPr>
        <p:spPr>
          <a:xfrm>
            <a:off x="153681" y="672150"/>
            <a:ext cx="5455282" cy="934009"/>
          </a:xfrm>
          <a:prstGeom prst="roundRect">
            <a:avLst/>
          </a:prstGeom>
          <a:solidFill>
            <a:srgbClr val="00B050"/>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0"/>
              </a:spcBef>
              <a:buClrTx/>
              <a:buFontTx/>
              <a:buNone/>
            </a:pPr>
            <a:r>
              <a:rPr lang="en-US" altLang="en-US" sz="3200" b="1" dirty="0">
                <a:solidFill>
                  <a:srgbClr val="FFFFFF"/>
                </a:solidFill>
                <a:latin typeface="+mn-lt"/>
                <a:sym typeface="Arial Narrow" panose="020B0506020202030204" pitchFamily="34" charset="0"/>
              </a:rPr>
              <a:t>LEQLUZY</a:t>
            </a:r>
            <a:r>
              <a:rPr lang="en-US" altLang="en-US" sz="4000" b="1" dirty="0">
                <a:solidFill>
                  <a:srgbClr val="FFFFFF"/>
                </a:solidFill>
                <a:latin typeface="+mn-lt"/>
                <a:sym typeface="Arial Narrow" panose="020B0506020202030204" pitchFamily="34" charset="0"/>
              </a:rPr>
              <a:t>|</a:t>
            </a:r>
            <a:r>
              <a:rPr lang="en-US" altLang="en-US" sz="2800" b="1" dirty="0">
                <a:solidFill>
                  <a:srgbClr val="FFFFFF"/>
                </a:solidFill>
                <a:latin typeface="+mn-lt"/>
                <a:sym typeface="Arial Narrow" panose="020B0506020202030204" pitchFamily="34" charset="0"/>
              </a:rPr>
              <a:t>  </a:t>
            </a:r>
            <a:r>
              <a:rPr lang="en-US" altLang="en-US" sz="3200" dirty="0" err="1">
                <a:solidFill>
                  <a:srgbClr val="FFFFFF"/>
                </a:solidFill>
                <a:latin typeface="Freestyle Script" panose="030804020302050B0404" pitchFamily="66" charset="0"/>
                <a:sym typeface="Arial Narrow" panose="020B0506020202030204" pitchFamily="34" charset="0"/>
              </a:rPr>
              <a:t>Leqluzy</a:t>
            </a:r>
            <a:endParaRPr lang="en-US" altLang="en-US" sz="3200" dirty="0">
              <a:solidFill>
                <a:srgbClr val="FFFFFF"/>
              </a:solidFill>
              <a:latin typeface="Freestyle Script" panose="030804020302050B0404" pitchFamily="66" charset="0"/>
              <a:sym typeface="Arial Narrow" panose="020B0506020202030204" pitchFamily="34" charset="0"/>
            </a:endParaRPr>
          </a:p>
        </p:txBody>
      </p:sp>
      <p:sp>
        <p:nvSpPr>
          <p:cNvPr id="88" name="TextBox 87">
            <a:extLst>
              <a:ext uri="{FF2B5EF4-FFF2-40B4-BE49-F238E27FC236}">
                <a16:creationId xmlns:a16="http://schemas.microsoft.com/office/drawing/2014/main" id="{A73986F5-38BC-CDD8-A39F-8B5D9376C19C}"/>
              </a:ext>
            </a:extLst>
          </p:cNvPr>
          <p:cNvSpPr txBox="1"/>
          <p:nvPr/>
        </p:nvSpPr>
        <p:spPr>
          <a:xfrm>
            <a:off x="6897260" y="934543"/>
            <a:ext cx="5043961" cy="541174"/>
          </a:xfrm>
          <a:prstGeom prst="rect">
            <a:avLst/>
          </a:prstGeom>
          <a:effectLst/>
        </p:spPr>
        <p:txBody>
          <a:bodyPr vert="horz" wrap="square" lIns="0" tIns="0" rIns="0" bIns="0" rtlCol="0" anchor="ctr" anchorCtr="0">
            <a:noAutofit/>
          </a:bodyPr>
          <a:lstStyle/>
          <a:p>
            <a:pPr algn="r"/>
            <a:r>
              <a:rPr lang="en-US" sz="1200" dirty="0">
                <a:ea typeface="Open Sans Light" panose="020B0306030504020204" pitchFamily="34" charset="0"/>
                <a:cs typeface="Open Sans Light" panose="020B0306030504020204" pitchFamily="34" charset="0"/>
              </a:rPr>
              <a:t>Noted Name: </a:t>
            </a:r>
            <a:r>
              <a:rPr lang="en-US" altLang="en-US" sz="1200" dirty="0">
                <a:solidFill>
                  <a:schemeClr val="tx1"/>
                </a:solidFill>
                <a:latin typeface="+mn-lt"/>
                <a:sym typeface="Arial Narrow" panose="020B0506020202030204" pitchFamily="34" charset="0"/>
              </a:rPr>
              <a:t>LECOSYL|</a:t>
            </a:r>
            <a:r>
              <a:rPr lang="en-US" altLang="en-US" sz="1050" dirty="0">
                <a:solidFill>
                  <a:schemeClr val="tx1"/>
                </a:solidFill>
                <a:latin typeface="+mn-lt"/>
                <a:sym typeface="Arial Narrow" panose="020B0506020202030204" pitchFamily="34" charset="0"/>
              </a:rPr>
              <a:t> </a:t>
            </a:r>
            <a:r>
              <a:rPr lang="en-US" altLang="en-US" sz="1400" dirty="0" err="1">
                <a:solidFill>
                  <a:schemeClr val="tx1"/>
                </a:solidFill>
                <a:latin typeface="Freestyle Script" panose="030804020302050B0404" pitchFamily="66" charset="0"/>
                <a:sym typeface="Arial Narrow" panose="020B0506020202030204" pitchFamily="34" charset="0"/>
              </a:rPr>
              <a:t>Lecosyl</a:t>
            </a:r>
            <a:endParaRPr lang="en-US" sz="1400" dirty="0">
              <a:ea typeface="Open Sans Light" panose="020B0306030504020204" pitchFamily="34" charset="0"/>
              <a:cs typeface="Open Sans Light" panose="020B0306030504020204" pitchFamily="34" charset="0"/>
            </a:endParaRPr>
          </a:p>
          <a:p>
            <a:pPr algn="r"/>
            <a:r>
              <a:rPr lang="en-US" sz="1200" dirty="0">
                <a:ea typeface="Open Sans Light" panose="020B0306030504020204" pitchFamily="34" charset="0"/>
                <a:cs typeface="Open Sans Light" panose="020B0306030504020204" pitchFamily="34" charset="0"/>
              </a:rPr>
              <a:t>Nonproprietary Name: Esomeprazole magnesium dihydrate</a:t>
            </a:r>
          </a:p>
          <a:p>
            <a:pPr algn="r"/>
            <a:endParaRPr lang="en-US" sz="1200" dirty="0">
              <a:ea typeface="Open Sans Light" panose="020B0306030504020204" pitchFamily="34" charset="0"/>
              <a:cs typeface="Open Sans Light" panose="020B0306030504020204" pitchFamily="34" charset="0"/>
            </a:endParaRPr>
          </a:p>
        </p:txBody>
      </p:sp>
      <p:sp>
        <p:nvSpPr>
          <p:cNvPr id="94" name="Rounded Rectangle 6">
            <a:extLst>
              <a:ext uri="{FF2B5EF4-FFF2-40B4-BE49-F238E27FC236}">
                <a16:creationId xmlns:a16="http://schemas.microsoft.com/office/drawing/2014/main" id="{6C28F5F0-A028-6C36-6E6F-788BFAFE4E8E}"/>
              </a:ext>
            </a:extLst>
          </p:cNvPr>
          <p:cNvSpPr/>
          <p:nvPr/>
        </p:nvSpPr>
        <p:spPr>
          <a:xfrm>
            <a:off x="153681"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0.67</a:t>
            </a:r>
          </a:p>
        </p:txBody>
      </p:sp>
      <p:sp>
        <p:nvSpPr>
          <p:cNvPr id="95" name="Rounded Rectangle 6">
            <a:extLst>
              <a:ext uri="{FF2B5EF4-FFF2-40B4-BE49-F238E27FC236}">
                <a16:creationId xmlns:a16="http://schemas.microsoft.com/office/drawing/2014/main" id="{8C16A452-719E-BB92-598D-0A1E6F872DC3}"/>
              </a:ext>
            </a:extLst>
          </p:cNvPr>
          <p:cNvSpPr/>
          <p:nvPr/>
        </p:nvSpPr>
        <p:spPr>
          <a:xfrm>
            <a:off x="1474397"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0.65</a:t>
            </a:r>
            <a:endParaRPr lang="en-US" sz="1400" dirty="0"/>
          </a:p>
        </p:txBody>
      </p:sp>
      <p:sp>
        <p:nvSpPr>
          <p:cNvPr id="96" name="Rounded Rectangle 6">
            <a:extLst>
              <a:ext uri="{FF2B5EF4-FFF2-40B4-BE49-F238E27FC236}">
                <a16:creationId xmlns:a16="http://schemas.microsoft.com/office/drawing/2014/main" id="{69D678C1-1C16-B423-0D0B-13F159662898}"/>
              </a:ext>
            </a:extLst>
          </p:cNvPr>
          <p:cNvSpPr/>
          <p:nvPr/>
        </p:nvSpPr>
        <p:spPr>
          <a:xfrm>
            <a:off x="2795113"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75000"/>
                  </a:schemeClr>
                </a:solidFill>
              </a:rPr>
              <a:t>0.66</a:t>
            </a:r>
          </a:p>
        </p:txBody>
      </p:sp>
      <p:sp>
        <p:nvSpPr>
          <p:cNvPr id="97" name="Rounded Rectangle 6">
            <a:extLst>
              <a:ext uri="{FF2B5EF4-FFF2-40B4-BE49-F238E27FC236}">
                <a16:creationId xmlns:a16="http://schemas.microsoft.com/office/drawing/2014/main" id="{AD61D933-7BA3-5376-C0B7-58C52BC18235}"/>
              </a:ext>
            </a:extLst>
          </p:cNvPr>
          <p:cNvSpPr/>
          <p:nvPr/>
        </p:nvSpPr>
        <p:spPr>
          <a:xfrm>
            <a:off x="4115829"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0.62</a:t>
            </a:r>
            <a:endParaRPr lang="en-US" sz="1400" dirty="0"/>
          </a:p>
        </p:txBody>
      </p:sp>
      <p:sp>
        <p:nvSpPr>
          <p:cNvPr id="98" name="Rounded Rectangle 6">
            <a:extLst>
              <a:ext uri="{FF2B5EF4-FFF2-40B4-BE49-F238E27FC236}">
                <a16:creationId xmlns:a16="http://schemas.microsoft.com/office/drawing/2014/main" id="{58D367E0-4131-C79E-F7C1-62FD430F95AC}"/>
              </a:ext>
            </a:extLst>
          </p:cNvPr>
          <p:cNvSpPr/>
          <p:nvPr/>
        </p:nvSpPr>
        <p:spPr>
          <a:xfrm>
            <a:off x="5436545"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0.71</a:t>
            </a:r>
            <a:endParaRPr lang="en-US" sz="1400" dirty="0"/>
          </a:p>
        </p:txBody>
      </p:sp>
      <p:sp>
        <p:nvSpPr>
          <p:cNvPr id="99" name="Rounded Rectangle 6">
            <a:extLst>
              <a:ext uri="{FF2B5EF4-FFF2-40B4-BE49-F238E27FC236}">
                <a16:creationId xmlns:a16="http://schemas.microsoft.com/office/drawing/2014/main" id="{36C3BCA8-97F0-5CD6-5F55-238CD1A84DF3}"/>
              </a:ext>
            </a:extLst>
          </p:cNvPr>
          <p:cNvSpPr/>
          <p:nvPr/>
        </p:nvSpPr>
        <p:spPr>
          <a:xfrm>
            <a:off x="6757261"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a:t>
            </a:r>
            <a:endParaRPr lang="en-US" sz="1400" dirty="0"/>
          </a:p>
        </p:txBody>
      </p:sp>
      <p:sp>
        <p:nvSpPr>
          <p:cNvPr id="100" name="Rounded Rectangle 6">
            <a:extLst>
              <a:ext uri="{FF2B5EF4-FFF2-40B4-BE49-F238E27FC236}">
                <a16:creationId xmlns:a16="http://schemas.microsoft.com/office/drawing/2014/main" id="{2BC073AB-83DA-CDA4-8E4A-25C5B763D0C8}"/>
              </a:ext>
            </a:extLst>
          </p:cNvPr>
          <p:cNvSpPr/>
          <p:nvPr/>
        </p:nvSpPr>
        <p:spPr>
          <a:xfrm>
            <a:off x="9398693"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0000"/>
                </a:solidFill>
              </a:rPr>
              <a:t>Y</a:t>
            </a:r>
          </a:p>
        </p:txBody>
      </p:sp>
      <p:sp>
        <p:nvSpPr>
          <p:cNvPr id="101" name="Rounded Rectangle 6">
            <a:extLst>
              <a:ext uri="{FF2B5EF4-FFF2-40B4-BE49-F238E27FC236}">
                <a16:creationId xmlns:a16="http://schemas.microsoft.com/office/drawing/2014/main" id="{5D40691C-DA0D-6DF4-1D98-989A10CE4D1E}"/>
              </a:ext>
            </a:extLst>
          </p:cNvPr>
          <p:cNvSpPr/>
          <p:nvPr/>
        </p:nvSpPr>
        <p:spPr>
          <a:xfrm>
            <a:off x="10719411"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a:t>
            </a:r>
            <a:endParaRPr lang="en-US" sz="1400" dirty="0"/>
          </a:p>
        </p:txBody>
      </p:sp>
      <p:sp>
        <p:nvSpPr>
          <p:cNvPr id="102" name="Rounded Rectangle 6">
            <a:extLst>
              <a:ext uri="{FF2B5EF4-FFF2-40B4-BE49-F238E27FC236}">
                <a16:creationId xmlns:a16="http://schemas.microsoft.com/office/drawing/2014/main" id="{C74B7210-760D-85EB-F839-6B6A5A8DDF7A}"/>
              </a:ext>
            </a:extLst>
          </p:cNvPr>
          <p:cNvSpPr/>
          <p:nvPr/>
        </p:nvSpPr>
        <p:spPr>
          <a:xfrm>
            <a:off x="8077977" y="2317985"/>
            <a:ext cx="1260000" cy="341630"/>
          </a:xfrm>
          <a:prstGeom prst="roundRect">
            <a:avLst/>
          </a:prstGeom>
          <a:solidFill>
            <a:schemeClr val="bg1"/>
          </a:solidFill>
          <a:ln w="28575">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0000"/>
                </a:solidFill>
              </a:rPr>
              <a:t>Y</a:t>
            </a:r>
          </a:p>
        </p:txBody>
      </p:sp>
      <p:sp>
        <p:nvSpPr>
          <p:cNvPr id="104" name="Rectangle 4">
            <a:extLst>
              <a:ext uri="{FF2B5EF4-FFF2-40B4-BE49-F238E27FC236}">
                <a16:creationId xmlns:a16="http://schemas.microsoft.com/office/drawing/2014/main" id="{F8957080-594D-6341-BC4D-88E24415F42C}"/>
              </a:ext>
            </a:extLst>
          </p:cNvPr>
          <p:cNvSpPr>
            <a:spLocks noChangeArrowheads="1"/>
          </p:cNvSpPr>
          <p:nvPr/>
        </p:nvSpPr>
        <p:spPr bwMode="auto">
          <a:xfrm>
            <a:off x="2238288" y="6125450"/>
            <a:ext cx="891651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marL="171450" indent="-171450" algn="just">
              <a:spcBef>
                <a:spcPct val="0"/>
              </a:spcBef>
              <a:buClrTx/>
              <a:buNone/>
              <a:defRPr/>
            </a:pPr>
            <a:r>
              <a:rPr lang="en-US" altLang="en-US" sz="1200" dirty="0">
                <a:solidFill>
                  <a:schemeClr val="tx1"/>
                </a:solidFill>
                <a:latin typeface="Calibri" panose="020F0502020204030204" pitchFamily="34" charset="0"/>
                <a:cs typeface="Calibri" panose="020F0502020204030204" pitchFamily="34" charset="0"/>
              </a:rPr>
              <a:t>Overlapping characteristics      Numeric similarity  |  Ortho/Phono Guidance Thresholds:   </a:t>
            </a:r>
            <a:r>
              <a:rPr lang="en-US" sz="1200" b="1" dirty="0">
                <a:solidFill>
                  <a:srgbClr val="008000"/>
                </a:solidFill>
                <a:latin typeface="Calibri" panose="020F0502020204030204" pitchFamily="34" charset="0"/>
                <a:ea typeface="Calibri" panose="020F0502020204030204" pitchFamily="34" charset="0"/>
                <a:cs typeface="Calibri" panose="020F0502020204030204" pitchFamily="34" charset="0"/>
              </a:rPr>
              <a:t>≤0.54  Low | </a:t>
            </a:r>
            <a:r>
              <a:rPr lang="en-US" sz="1200" b="1" dirty="0">
                <a:solidFill>
                  <a:srgbClr val="0000FF"/>
                </a:solidFill>
                <a:latin typeface="Calibri" panose="020F0502020204030204" pitchFamily="34" charset="0"/>
                <a:ea typeface="Calibri" panose="020F0502020204030204" pitchFamily="34" charset="0"/>
                <a:cs typeface="Calibri" panose="020F0502020204030204" pitchFamily="34" charset="0"/>
              </a:rPr>
              <a:t>≥0.55 to ≤0.69  Moderate  | </a:t>
            </a:r>
            <a:r>
              <a:rPr lang="en-US" sz="1200" b="1" dirty="0">
                <a:solidFill>
                  <a:srgbClr val="FF0000"/>
                </a:solidFill>
                <a:latin typeface="Calibri" panose="020F0502020204030204" pitchFamily="34" charset="0"/>
                <a:ea typeface="Calibri" panose="020F0502020204030204" pitchFamily="34" charset="0"/>
                <a:cs typeface="Calibri" panose="020F0502020204030204" pitchFamily="34" charset="0"/>
              </a:rPr>
              <a:t>≥0.70  High </a:t>
            </a:r>
            <a:r>
              <a:rPr lang="en-US" altLang="en-US" sz="1200" dirty="0">
                <a:solidFill>
                  <a:schemeClr val="tx1"/>
                </a:solidFill>
                <a:latin typeface="Calibri" panose="020F0502020204030204" pitchFamily="34" charset="0"/>
                <a:cs typeface="Calibri" panose="020F0502020204030204" pitchFamily="34" charset="0"/>
              </a:rPr>
              <a:t>  </a:t>
            </a:r>
          </a:p>
        </p:txBody>
      </p:sp>
      <p:sp>
        <p:nvSpPr>
          <p:cNvPr id="105" name="Rectangle 64">
            <a:extLst>
              <a:ext uri="{FF2B5EF4-FFF2-40B4-BE49-F238E27FC236}">
                <a16:creationId xmlns:a16="http://schemas.microsoft.com/office/drawing/2014/main" id="{852AD467-0861-696B-068D-46E5CDAC262E}"/>
              </a:ext>
            </a:extLst>
          </p:cNvPr>
          <p:cNvSpPr>
            <a:spLocks noChangeArrowheads="1"/>
          </p:cNvSpPr>
          <p:nvPr/>
        </p:nvSpPr>
        <p:spPr bwMode="auto">
          <a:xfrm>
            <a:off x="2062536" y="6168923"/>
            <a:ext cx="111125" cy="96837"/>
          </a:xfrm>
          <a:prstGeom prst="rect">
            <a:avLst/>
          </a:prstGeom>
          <a:solidFill>
            <a:srgbClr val="FF9900"/>
          </a:solidFill>
          <a:ln w="9525">
            <a:solidFill>
              <a:schemeClr val="tx1"/>
            </a:solidFill>
            <a:miter lim="800000"/>
            <a:headEnd/>
            <a:tailEnd/>
          </a:ln>
        </p:spPr>
        <p:txBody>
          <a:bodyPr/>
          <a:lstStyle>
            <a:lvl1pPr>
              <a:spcBef>
                <a:spcPct val="20000"/>
              </a:spcBef>
              <a:buClr>
                <a:srgbClr val="FF8000"/>
              </a:buClr>
              <a:buFont typeface="Wingdings" panose="05000000000000000000" pitchFamily="2" charset="2"/>
              <a:buChar char="ü"/>
              <a:defRPr sz="32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9pPr>
          </a:lstStyle>
          <a:p>
            <a:pPr>
              <a:spcBef>
                <a:spcPct val="0"/>
              </a:spcBef>
              <a:buClrTx/>
              <a:buFontTx/>
              <a:buNone/>
            </a:pPr>
            <a:endParaRPr lang="en-US" altLang="en-US" sz="1000" dirty="0">
              <a:solidFill>
                <a:srgbClr val="000000"/>
              </a:solidFill>
              <a:latin typeface="Calibri" panose="020F0502020204030204" pitchFamily="34" charset="0"/>
            </a:endParaRPr>
          </a:p>
        </p:txBody>
      </p:sp>
      <p:sp>
        <p:nvSpPr>
          <p:cNvPr id="106" name="Rectangle 64">
            <a:extLst>
              <a:ext uri="{FF2B5EF4-FFF2-40B4-BE49-F238E27FC236}">
                <a16:creationId xmlns:a16="http://schemas.microsoft.com/office/drawing/2014/main" id="{01A124A5-F3F8-6469-D5BB-3D485126FB52}"/>
              </a:ext>
            </a:extLst>
          </p:cNvPr>
          <p:cNvSpPr>
            <a:spLocks noChangeArrowheads="1"/>
          </p:cNvSpPr>
          <p:nvPr/>
        </p:nvSpPr>
        <p:spPr bwMode="auto">
          <a:xfrm>
            <a:off x="3955848" y="6168922"/>
            <a:ext cx="111125" cy="96838"/>
          </a:xfrm>
          <a:prstGeom prst="rect">
            <a:avLst/>
          </a:prstGeom>
          <a:solidFill>
            <a:srgbClr val="FFFF99"/>
          </a:solidFill>
          <a:ln w="9525">
            <a:solidFill>
              <a:schemeClr val="tx1"/>
            </a:solidFill>
            <a:miter lim="800000"/>
            <a:headEnd/>
            <a:tailEnd/>
          </a:ln>
        </p:spPr>
        <p:txBody>
          <a:bodyPr/>
          <a:lstStyle>
            <a:lvl1pPr>
              <a:spcBef>
                <a:spcPct val="20000"/>
              </a:spcBef>
              <a:buClr>
                <a:srgbClr val="FF8000"/>
              </a:buClr>
              <a:buFont typeface="Wingdings" panose="05000000000000000000" pitchFamily="2" charset="2"/>
              <a:buChar char="ü"/>
              <a:defRPr sz="32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506020202030204" pitchFamily="34" charset="0"/>
                <a:ea typeface="MS PGothic" panose="020B0600070205080204" pitchFamily="34" charset="-128"/>
                <a:cs typeface="Arial Narrow" panose="020B0506020202030204" pitchFamily="34" charset="0"/>
              </a:defRPr>
            </a:lvl9pPr>
          </a:lstStyle>
          <a:p>
            <a:pPr>
              <a:spcBef>
                <a:spcPct val="0"/>
              </a:spcBef>
              <a:buClrTx/>
              <a:buFontTx/>
              <a:buNone/>
            </a:pPr>
            <a:endParaRPr lang="en-US" altLang="en-US" sz="1000" dirty="0">
              <a:solidFill>
                <a:srgbClr val="000000"/>
              </a:solidFill>
              <a:latin typeface="Calibri" panose="020F0502020204030204" pitchFamily="34" charset="0"/>
            </a:endParaRPr>
          </a:p>
        </p:txBody>
      </p:sp>
      <p:sp>
        <p:nvSpPr>
          <p:cNvPr id="2" name="Title 1">
            <a:extLst>
              <a:ext uri="{FF2B5EF4-FFF2-40B4-BE49-F238E27FC236}">
                <a16:creationId xmlns:a16="http://schemas.microsoft.com/office/drawing/2014/main" id="{626512F3-99DA-292D-508D-EE0BDBC752A6}"/>
              </a:ext>
            </a:extLst>
          </p:cNvPr>
          <p:cNvSpPr>
            <a:spLocks noGrp="1"/>
          </p:cNvSpPr>
          <p:nvPr>
            <p:ph type="title"/>
          </p:nvPr>
        </p:nvSpPr>
        <p:spPr/>
        <p:txBody>
          <a:bodyPr/>
          <a:lstStyle/>
          <a:p>
            <a:r>
              <a:rPr lang="en-US" dirty="0"/>
              <a:t>DSI-Reference™ </a:t>
            </a:r>
            <a:r>
              <a:rPr lang="en-US" dirty="0">
                <a:solidFill>
                  <a:schemeClr val="tx1"/>
                </a:solidFill>
              </a:rPr>
              <a:t>Test Name vs. Noted Name Comparison</a:t>
            </a:r>
          </a:p>
        </p:txBody>
      </p:sp>
    </p:spTree>
    <p:extLst>
      <p:ext uri="{BB962C8B-B14F-4D97-AF65-F5344CB8AC3E}">
        <p14:creationId xmlns:p14="http://schemas.microsoft.com/office/powerpoint/2010/main" val="40250572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icture containing indoor, person&#10;&#10;Description automatically generated">
            <a:extLst>
              <a:ext uri="{FF2B5EF4-FFF2-40B4-BE49-F238E27FC236}">
                <a16:creationId xmlns:a16="http://schemas.microsoft.com/office/drawing/2014/main" id="{46585506-6205-48A8-AAAD-43FBE9CF73E9}"/>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9504" b="29504"/>
          <a:stretch>
            <a:fillRect/>
          </a:stretch>
        </p:blipFill>
        <p:spPr/>
      </p:pic>
      <p:sp>
        <p:nvSpPr>
          <p:cNvPr id="5" name="Title 6">
            <a:extLst>
              <a:ext uri="{FF2B5EF4-FFF2-40B4-BE49-F238E27FC236}">
                <a16:creationId xmlns:a16="http://schemas.microsoft.com/office/drawing/2014/main" id="{2B56EDCF-D114-B188-31FD-F11B846C916D}"/>
              </a:ext>
            </a:extLst>
          </p:cNvPr>
          <p:cNvSpPr txBox="1">
            <a:spLocks/>
          </p:cNvSpPr>
          <p:nvPr/>
        </p:nvSpPr>
        <p:spPr>
          <a:xfrm>
            <a:off x="1519652" y="3940274"/>
            <a:ext cx="9152697" cy="637097"/>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dirty="0"/>
              <a:t>Market Research Results</a:t>
            </a:r>
          </a:p>
        </p:txBody>
      </p:sp>
    </p:spTree>
    <p:extLst>
      <p:ext uri="{BB962C8B-B14F-4D97-AF65-F5344CB8AC3E}">
        <p14:creationId xmlns:p14="http://schemas.microsoft.com/office/powerpoint/2010/main" val="9552805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31">
            <a:extLst>
              <a:ext uri="{FF2B5EF4-FFF2-40B4-BE49-F238E27FC236}">
                <a16:creationId xmlns:a16="http://schemas.microsoft.com/office/drawing/2014/main" id="{1949615F-BDE5-1977-041A-973394049F0F}"/>
              </a:ext>
            </a:extLst>
          </p:cNvPr>
          <p:cNvSpPr>
            <a:spLocks noGrp="1"/>
          </p:cNvSpPr>
          <p:nvPr>
            <p:ph type="body" sz="quarter" idx="10"/>
          </p:nvPr>
        </p:nvSpPr>
        <p:spPr>
          <a:xfrm>
            <a:off x="184288" y="606287"/>
            <a:ext cx="5008063" cy="620683"/>
          </a:xfrm>
        </p:spPr>
        <p:txBody>
          <a:bodyPr/>
          <a:lstStyle/>
          <a:p>
            <a:endParaRPr lang="en-US" dirty="0">
              <a:latin typeface="+mj-lt"/>
            </a:endParaRPr>
          </a:p>
          <a:p>
            <a:endParaRPr lang="en-US" dirty="0">
              <a:latin typeface="+mj-lt"/>
            </a:endParaRPr>
          </a:p>
        </p:txBody>
      </p:sp>
      <p:sp>
        <p:nvSpPr>
          <p:cNvPr id="13" name="Title 1">
            <a:extLst>
              <a:ext uri="{FF2B5EF4-FFF2-40B4-BE49-F238E27FC236}">
                <a16:creationId xmlns:a16="http://schemas.microsoft.com/office/drawing/2014/main" id="{14378134-7FBB-4F4A-70D4-512F253552C8}"/>
              </a:ext>
            </a:extLst>
          </p:cNvPr>
          <p:cNvSpPr txBox="1">
            <a:spLocks/>
          </p:cNvSpPr>
          <p:nvPr/>
        </p:nvSpPr>
        <p:spPr>
          <a:xfrm>
            <a:off x="184288" y="0"/>
            <a:ext cx="11725137" cy="441916"/>
          </a:xfrm>
          <a:prstGeom prst="rect">
            <a:avLst/>
          </a:prstGeom>
          <a:effectLst/>
        </p:spPr>
        <p:txBody>
          <a:bodyPr vert="horz" wrap="square" lIns="0" tIns="192024" rIns="0" bIns="0" rtlCol="0" anchor="t" anchorCtr="0">
            <a:spAutoFit/>
          </a:bodyPr>
          <a:lstStyle>
            <a:lvl1pPr algn="l" defTabSz="914318" rtl="0" eaLnBrk="1" latinLnBrk="0" hangingPunct="1">
              <a:lnSpc>
                <a:spcPct val="80000"/>
              </a:lnSpc>
              <a:spcBef>
                <a:spcPct val="0"/>
              </a:spcBef>
              <a:buNone/>
              <a:defRPr sz="2000" b="1" i="0" kern="1200" spc="-100" baseline="0">
                <a:solidFill>
                  <a:srgbClr val="062E83"/>
                </a:solidFill>
                <a:latin typeface="Montserrat" charset="0"/>
                <a:ea typeface="Montserrat" charset="0"/>
                <a:cs typeface="Montserrat" charset="0"/>
              </a:defRPr>
            </a:lvl1pPr>
          </a:lstStyle>
          <a:p>
            <a:r>
              <a:rPr lang="en-US" dirty="0">
                <a:latin typeface="+mj-lt"/>
              </a:rPr>
              <a:t>BrandTest</a:t>
            </a:r>
            <a:r>
              <a:rPr lang="en-US" baseline="30000" dirty="0">
                <a:latin typeface="+mj-lt"/>
              </a:rPr>
              <a:t>®</a:t>
            </a:r>
            <a:r>
              <a:rPr lang="en-US" dirty="0">
                <a:latin typeface="+mj-lt"/>
              </a:rPr>
              <a:t> Market Research - Memorability Results</a:t>
            </a:r>
          </a:p>
        </p:txBody>
      </p:sp>
      <p:sp>
        <p:nvSpPr>
          <p:cNvPr id="14" name="Text Placeholder 31">
            <a:extLst>
              <a:ext uri="{FF2B5EF4-FFF2-40B4-BE49-F238E27FC236}">
                <a16:creationId xmlns:a16="http://schemas.microsoft.com/office/drawing/2014/main" id="{3FE6B550-EF2E-8C4B-5B00-0319101D0C97}"/>
              </a:ext>
            </a:extLst>
          </p:cNvPr>
          <p:cNvSpPr txBox="1">
            <a:spLocks/>
          </p:cNvSpPr>
          <p:nvPr/>
        </p:nvSpPr>
        <p:spPr>
          <a:xfrm>
            <a:off x="184288" y="606287"/>
            <a:ext cx="5008063" cy="1822678"/>
          </a:xfrm>
          <a:prstGeom prst="rect">
            <a:avLst/>
          </a:prstGeom>
        </p:spPr>
        <p:txBody>
          <a:bodyPr vert="horz"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t>After taking a 1-minute break from the questionnaire, respondents attempted to recall as many suffixes as they could remember. The results depict respondents who remembered the test names and spelled them accurately or nearly identical.</a:t>
            </a:r>
          </a:p>
        </p:txBody>
      </p:sp>
      <p:graphicFrame>
        <p:nvGraphicFramePr>
          <p:cNvPr id="11" name="Chart 10">
            <a:extLst>
              <a:ext uri="{FF2B5EF4-FFF2-40B4-BE49-F238E27FC236}">
                <a16:creationId xmlns:a16="http://schemas.microsoft.com/office/drawing/2014/main" id="{BDD2AEE4-4332-5ADD-5652-2958AA87DB82}"/>
              </a:ext>
            </a:extLst>
          </p:cNvPr>
          <p:cNvGraphicFramePr/>
          <p:nvPr>
            <p:extLst>
              <p:ext uri="{D42A27DB-BD31-4B8C-83A1-F6EECF244321}">
                <p14:modId xmlns:p14="http://schemas.microsoft.com/office/powerpoint/2010/main" val="2483026918"/>
              </p:ext>
            </p:extLst>
          </p:nvPr>
        </p:nvGraphicFramePr>
        <p:xfrm>
          <a:off x="6852699" y="665372"/>
          <a:ext cx="4851851"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39" name="LABEL00">
            <a:extLst>
              <a:ext uri="{FF2B5EF4-FFF2-40B4-BE49-F238E27FC236}">
                <a16:creationId xmlns:a16="http://schemas.microsoft.com/office/drawing/2014/main" id="{B85939D0-90AE-43BE-79B8-D71B6ED8F5DE}"/>
              </a:ext>
            </a:extLst>
          </p:cNvPr>
          <p:cNvSpPr txBox="1"/>
          <p:nvPr/>
        </p:nvSpPr>
        <p:spPr>
          <a:xfrm>
            <a:off x="8857099" y="5895686"/>
            <a:ext cx="989502"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t>Percentage</a:t>
            </a:r>
          </a:p>
        </p:txBody>
      </p:sp>
      <p:sp>
        <p:nvSpPr>
          <p:cNvPr id="40" name="TESTNAME29">
            <a:extLst>
              <a:ext uri="{FF2B5EF4-FFF2-40B4-BE49-F238E27FC236}">
                <a16:creationId xmlns:a16="http://schemas.microsoft.com/office/drawing/2014/main" id="{6ED9428D-5E5B-4CC2-247E-9D98B7BC55B3}"/>
              </a:ext>
            </a:extLst>
          </p:cNvPr>
          <p:cNvSpPr>
            <a:spLocks noChangeArrowheads="1"/>
          </p:cNvSpPr>
          <p:nvPr/>
        </p:nvSpPr>
        <p:spPr bwMode="auto">
          <a:xfrm>
            <a:off x="622905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1" name="TESTNAME28">
            <a:extLst>
              <a:ext uri="{FF2B5EF4-FFF2-40B4-BE49-F238E27FC236}">
                <a16:creationId xmlns:a16="http://schemas.microsoft.com/office/drawing/2014/main" id="{CB88A0CE-7F70-22A0-EA72-B642B37D7907}"/>
              </a:ext>
            </a:extLst>
          </p:cNvPr>
          <p:cNvSpPr>
            <a:spLocks noChangeArrowheads="1"/>
          </p:cNvSpPr>
          <p:nvPr/>
        </p:nvSpPr>
        <p:spPr bwMode="auto">
          <a:xfrm>
            <a:off x="622905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2" name="TESTNAME27">
            <a:extLst>
              <a:ext uri="{FF2B5EF4-FFF2-40B4-BE49-F238E27FC236}">
                <a16:creationId xmlns:a16="http://schemas.microsoft.com/office/drawing/2014/main" id="{D44E12E3-FEF3-B62C-34F5-38B10177F718}"/>
              </a:ext>
            </a:extLst>
          </p:cNvPr>
          <p:cNvSpPr>
            <a:spLocks noChangeArrowheads="1"/>
          </p:cNvSpPr>
          <p:nvPr/>
        </p:nvSpPr>
        <p:spPr bwMode="auto">
          <a:xfrm>
            <a:off x="622905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43" name="TESTNAME26">
            <a:extLst>
              <a:ext uri="{FF2B5EF4-FFF2-40B4-BE49-F238E27FC236}">
                <a16:creationId xmlns:a16="http://schemas.microsoft.com/office/drawing/2014/main" id="{076E043C-4F25-7645-B705-22F31C19E8FB}"/>
              </a:ext>
            </a:extLst>
          </p:cNvPr>
          <p:cNvSpPr>
            <a:spLocks noChangeArrowheads="1"/>
          </p:cNvSpPr>
          <p:nvPr/>
        </p:nvSpPr>
        <p:spPr bwMode="auto">
          <a:xfrm>
            <a:off x="622905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44" name="TESTNAME25">
            <a:extLst>
              <a:ext uri="{FF2B5EF4-FFF2-40B4-BE49-F238E27FC236}">
                <a16:creationId xmlns:a16="http://schemas.microsoft.com/office/drawing/2014/main" id="{BFEE89F8-6A76-A0E4-B0DE-C6059E96E585}"/>
              </a:ext>
            </a:extLst>
          </p:cNvPr>
          <p:cNvSpPr>
            <a:spLocks noChangeArrowheads="1"/>
          </p:cNvSpPr>
          <p:nvPr/>
        </p:nvSpPr>
        <p:spPr bwMode="auto">
          <a:xfrm>
            <a:off x="622905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45" name="TESTNAME24">
            <a:extLst>
              <a:ext uri="{FF2B5EF4-FFF2-40B4-BE49-F238E27FC236}">
                <a16:creationId xmlns:a16="http://schemas.microsoft.com/office/drawing/2014/main" id="{05153857-18D8-4001-407E-AA3117DB3FA7}"/>
              </a:ext>
            </a:extLst>
          </p:cNvPr>
          <p:cNvSpPr>
            <a:spLocks noChangeArrowheads="1"/>
          </p:cNvSpPr>
          <p:nvPr/>
        </p:nvSpPr>
        <p:spPr bwMode="auto">
          <a:xfrm>
            <a:off x="622905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46" name="TESTNAME23">
            <a:extLst>
              <a:ext uri="{FF2B5EF4-FFF2-40B4-BE49-F238E27FC236}">
                <a16:creationId xmlns:a16="http://schemas.microsoft.com/office/drawing/2014/main" id="{D31BAE36-EEFE-412B-62F5-EABD3D709485}"/>
              </a:ext>
            </a:extLst>
          </p:cNvPr>
          <p:cNvSpPr>
            <a:spLocks noChangeArrowheads="1"/>
          </p:cNvSpPr>
          <p:nvPr/>
        </p:nvSpPr>
        <p:spPr bwMode="auto">
          <a:xfrm>
            <a:off x="622905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47" name="TESTNAME22">
            <a:extLst>
              <a:ext uri="{FF2B5EF4-FFF2-40B4-BE49-F238E27FC236}">
                <a16:creationId xmlns:a16="http://schemas.microsoft.com/office/drawing/2014/main" id="{BD46A1BD-E775-E035-3C1E-20F370BD0558}"/>
              </a:ext>
            </a:extLst>
          </p:cNvPr>
          <p:cNvSpPr>
            <a:spLocks noChangeArrowheads="1"/>
          </p:cNvSpPr>
          <p:nvPr/>
        </p:nvSpPr>
        <p:spPr bwMode="auto">
          <a:xfrm>
            <a:off x="622905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48" name="TESTNAME21">
            <a:extLst>
              <a:ext uri="{FF2B5EF4-FFF2-40B4-BE49-F238E27FC236}">
                <a16:creationId xmlns:a16="http://schemas.microsoft.com/office/drawing/2014/main" id="{B0A06983-68FA-EDCA-7700-4AC5EFA51C04}"/>
              </a:ext>
            </a:extLst>
          </p:cNvPr>
          <p:cNvSpPr>
            <a:spLocks noChangeArrowheads="1"/>
          </p:cNvSpPr>
          <p:nvPr/>
        </p:nvSpPr>
        <p:spPr bwMode="auto">
          <a:xfrm>
            <a:off x="622905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49" name="TESTNAME20">
            <a:extLst>
              <a:ext uri="{FF2B5EF4-FFF2-40B4-BE49-F238E27FC236}">
                <a16:creationId xmlns:a16="http://schemas.microsoft.com/office/drawing/2014/main" id="{979DCF8A-AAFB-1063-9D2C-BE77F31F7B38}"/>
              </a:ext>
            </a:extLst>
          </p:cNvPr>
          <p:cNvSpPr>
            <a:spLocks noChangeArrowheads="1"/>
          </p:cNvSpPr>
          <p:nvPr/>
        </p:nvSpPr>
        <p:spPr bwMode="auto">
          <a:xfrm>
            <a:off x="622905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50" name="TESTNAME19">
            <a:extLst>
              <a:ext uri="{FF2B5EF4-FFF2-40B4-BE49-F238E27FC236}">
                <a16:creationId xmlns:a16="http://schemas.microsoft.com/office/drawing/2014/main" id="{D2F3671F-88E5-FDE1-3808-73DCD888E179}"/>
              </a:ext>
            </a:extLst>
          </p:cNvPr>
          <p:cNvSpPr>
            <a:spLocks noChangeArrowheads="1"/>
          </p:cNvSpPr>
          <p:nvPr/>
        </p:nvSpPr>
        <p:spPr bwMode="auto">
          <a:xfrm>
            <a:off x="622905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51" name="TESTNAME18">
            <a:extLst>
              <a:ext uri="{FF2B5EF4-FFF2-40B4-BE49-F238E27FC236}">
                <a16:creationId xmlns:a16="http://schemas.microsoft.com/office/drawing/2014/main" id="{2B86EE56-259E-2BEA-18B1-DB05CEE20D19}"/>
              </a:ext>
            </a:extLst>
          </p:cNvPr>
          <p:cNvSpPr>
            <a:spLocks noChangeArrowheads="1"/>
          </p:cNvSpPr>
          <p:nvPr/>
        </p:nvSpPr>
        <p:spPr bwMode="auto">
          <a:xfrm>
            <a:off x="622905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52" name="TESTNAME17">
            <a:extLst>
              <a:ext uri="{FF2B5EF4-FFF2-40B4-BE49-F238E27FC236}">
                <a16:creationId xmlns:a16="http://schemas.microsoft.com/office/drawing/2014/main" id="{9740BCFE-C7EB-F191-1D2F-C6CABC1F1DB5}"/>
              </a:ext>
            </a:extLst>
          </p:cNvPr>
          <p:cNvSpPr>
            <a:spLocks noChangeArrowheads="1"/>
          </p:cNvSpPr>
          <p:nvPr/>
        </p:nvSpPr>
        <p:spPr bwMode="auto">
          <a:xfrm>
            <a:off x="622905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53" name="TESTNAME16">
            <a:extLst>
              <a:ext uri="{FF2B5EF4-FFF2-40B4-BE49-F238E27FC236}">
                <a16:creationId xmlns:a16="http://schemas.microsoft.com/office/drawing/2014/main" id="{750140A2-DD2E-1EAA-95C3-A20B5B27D8FD}"/>
              </a:ext>
            </a:extLst>
          </p:cNvPr>
          <p:cNvSpPr>
            <a:spLocks noChangeArrowheads="1"/>
          </p:cNvSpPr>
          <p:nvPr/>
        </p:nvSpPr>
        <p:spPr bwMode="auto">
          <a:xfrm>
            <a:off x="622905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54" name="TESTNAME15">
            <a:extLst>
              <a:ext uri="{FF2B5EF4-FFF2-40B4-BE49-F238E27FC236}">
                <a16:creationId xmlns:a16="http://schemas.microsoft.com/office/drawing/2014/main" id="{DBDFBE4F-D4AE-3995-F896-3187BB2475E6}"/>
              </a:ext>
            </a:extLst>
          </p:cNvPr>
          <p:cNvSpPr>
            <a:spLocks noChangeArrowheads="1"/>
          </p:cNvSpPr>
          <p:nvPr/>
        </p:nvSpPr>
        <p:spPr bwMode="auto">
          <a:xfrm>
            <a:off x="622905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55" name="TESTNAME14">
            <a:extLst>
              <a:ext uri="{FF2B5EF4-FFF2-40B4-BE49-F238E27FC236}">
                <a16:creationId xmlns:a16="http://schemas.microsoft.com/office/drawing/2014/main" id="{21E11C6A-4C18-B00B-A63E-816BE47BE561}"/>
              </a:ext>
            </a:extLst>
          </p:cNvPr>
          <p:cNvSpPr>
            <a:spLocks noChangeArrowheads="1"/>
          </p:cNvSpPr>
          <p:nvPr/>
        </p:nvSpPr>
        <p:spPr bwMode="auto">
          <a:xfrm>
            <a:off x="622905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56" name="TESTNAME13">
            <a:extLst>
              <a:ext uri="{FF2B5EF4-FFF2-40B4-BE49-F238E27FC236}">
                <a16:creationId xmlns:a16="http://schemas.microsoft.com/office/drawing/2014/main" id="{585F97C7-A29C-5FBA-3198-D29D82C85584}"/>
              </a:ext>
            </a:extLst>
          </p:cNvPr>
          <p:cNvSpPr>
            <a:spLocks noChangeArrowheads="1"/>
          </p:cNvSpPr>
          <p:nvPr/>
        </p:nvSpPr>
        <p:spPr bwMode="auto">
          <a:xfrm>
            <a:off x="622905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57" name="TESTNAME12">
            <a:extLst>
              <a:ext uri="{FF2B5EF4-FFF2-40B4-BE49-F238E27FC236}">
                <a16:creationId xmlns:a16="http://schemas.microsoft.com/office/drawing/2014/main" id="{D3A6FCE0-CCF5-C1D5-5D30-14F0096508ED}"/>
              </a:ext>
            </a:extLst>
          </p:cNvPr>
          <p:cNvSpPr>
            <a:spLocks noChangeArrowheads="1"/>
          </p:cNvSpPr>
          <p:nvPr/>
        </p:nvSpPr>
        <p:spPr bwMode="auto">
          <a:xfrm>
            <a:off x="622905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58" name="TESTNAME11">
            <a:extLst>
              <a:ext uri="{FF2B5EF4-FFF2-40B4-BE49-F238E27FC236}">
                <a16:creationId xmlns:a16="http://schemas.microsoft.com/office/drawing/2014/main" id="{FAC0E7A9-8C72-AFE8-AD5C-9191441557D8}"/>
              </a:ext>
            </a:extLst>
          </p:cNvPr>
          <p:cNvSpPr>
            <a:spLocks noChangeArrowheads="1"/>
          </p:cNvSpPr>
          <p:nvPr/>
        </p:nvSpPr>
        <p:spPr bwMode="auto">
          <a:xfrm>
            <a:off x="622905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59" name="TESTNAME10">
            <a:extLst>
              <a:ext uri="{FF2B5EF4-FFF2-40B4-BE49-F238E27FC236}">
                <a16:creationId xmlns:a16="http://schemas.microsoft.com/office/drawing/2014/main" id="{E4FC4553-3E5E-61E7-7747-08D1FF66AC09}"/>
              </a:ext>
            </a:extLst>
          </p:cNvPr>
          <p:cNvSpPr>
            <a:spLocks noChangeArrowheads="1"/>
          </p:cNvSpPr>
          <p:nvPr/>
        </p:nvSpPr>
        <p:spPr bwMode="auto">
          <a:xfrm>
            <a:off x="622905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60" name="TESTNAME09">
            <a:extLst>
              <a:ext uri="{FF2B5EF4-FFF2-40B4-BE49-F238E27FC236}">
                <a16:creationId xmlns:a16="http://schemas.microsoft.com/office/drawing/2014/main" id="{6C31ED68-0B30-7E46-488B-2F91F09AF0E4}"/>
              </a:ext>
            </a:extLst>
          </p:cNvPr>
          <p:cNvSpPr>
            <a:spLocks noChangeArrowheads="1"/>
          </p:cNvSpPr>
          <p:nvPr/>
        </p:nvSpPr>
        <p:spPr bwMode="auto">
          <a:xfrm>
            <a:off x="622905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61" name="TESTNAME08">
            <a:extLst>
              <a:ext uri="{FF2B5EF4-FFF2-40B4-BE49-F238E27FC236}">
                <a16:creationId xmlns:a16="http://schemas.microsoft.com/office/drawing/2014/main" id="{B217B11E-6E14-264C-3653-3349E74DFE47}"/>
              </a:ext>
            </a:extLst>
          </p:cNvPr>
          <p:cNvSpPr>
            <a:spLocks noChangeArrowheads="1"/>
          </p:cNvSpPr>
          <p:nvPr/>
        </p:nvSpPr>
        <p:spPr bwMode="auto">
          <a:xfrm>
            <a:off x="622905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62" name="TESTNAME07">
            <a:extLst>
              <a:ext uri="{FF2B5EF4-FFF2-40B4-BE49-F238E27FC236}">
                <a16:creationId xmlns:a16="http://schemas.microsoft.com/office/drawing/2014/main" id="{5ECD22F9-67E8-E2FC-C859-BB1FE9D18704}"/>
              </a:ext>
            </a:extLst>
          </p:cNvPr>
          <p:cNvSpPr>
            <a:spLocks noChangeArrowheads="1"/>
          </p:cNvSpPr>
          <p:nvPr/>
        </p:nvSpPr>
        <p:spPr bwMode="auto">
          <a:xfrm>
            <a:off x="622905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63" name="TESTNAME06">
            <a:extLst>
              <a:ext uri="{FF2B5EF4-FFF2-40B4-BE49-F238E27FC236}">
                <a16:creationId xmlns:a16="http://schemas.microsoft.com/office/drawing/2014/main" id="{80D4F311-0766-05F5-DB4B-3165B1E04162}"/>
              </a:ext>
            </a:extLst>
          </p:cNvPr>
          <p:cNvSpPr>
            <a:spLocks noChangeArrowheads="1"/>
          </p:cNvSpPr>
          <p:nvPr/>
        </p:nvSpPr>
        <p:spPr bwMode="auto">
          <a:xfrm>
            <a:off x="622905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64" name="TESTNAME05">
            <a:extLst>
              <a:ext uri="{FF2B5EF4-FFF2-40B4-BE49-F238E27FC236}">
                <a16:creationId xmlns:a16="http://schemas.microsoft.com/office/drawing/2014/main" id="{5B645403-27E4-6B2F-F5C6-BBDD10508E13}"/>
              </a:ext>
            </a:extLst>
          </p:cNvPr>
          <p:cNvSpPr>
            <a:spLocks noChangeArrowheads="1"/>
          </p:cNvSpPr>
          <p:nvPr/>
        </p:nvSpPr>
        <p:spPr bwMode="auto">
          <a:xfrm>
            <a:off x="622905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65" name="TESTNAME04">
            <a:extLst>
              <a:ext uri="{FF2B5EF4-FFF2-40B4-BE49-F238E27FC236}">
                <a16:creationId xmlns:a16="http://schemas.microsoft.com/office/drawing/2014/main" id="{63D17E28-69C8-24F4-B946-34415BFE9DD1}"/>
              </a:ext>
            </a:extLst>
          </p:cNvPr>
          <p:cNvSpPr>
            <a:spLocks noChangeArrowheads="1"/>
          </p:cNvSpPr>
          <p:nvPr/>
        </p:nvSpPr>
        <p:spPr bwMode="auto">
          <a:xfrm>
            <a:off x="622905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66" name="TESTNAME03">
            <a:extLst>
              <a:ext uri="{FF2B5EF4-FFF2-40B4-BE49-F238E27FC236}">
                <a16:creationId xmlns:a16="http://schemas.microsoft.com/office/drawing/2014/main" id="{E06B2787-CAA1-F461-F185-6F9F79E6547E}"/>
              </a:ext>
            </a:extLst>
          </p:cNvPr>
          <p:cNvSpPr>
            <a:spLocks noChangeArrowheads="1"/>
          </p:cNvSpPr>
          <p:nvPr/>
        </p:nvSpPr>
        <p:spPr bwMode="auto">
          <a:xfrm>
            <a:off x="622905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67" name="TESTNAME02">
            <a:extLst>
              <a:ext uri="{FF2B5EF4-FFF2-40B4-BE49-F238E27FC236}">
                <a16:creationId xmlns:a16="http://schemas.microsoft.com/office/drawing/2014/main" id="{ED63B07B-B07F-CA52-56D0-D0FB4A2A503D}"/>
              </a:ext>
            </a:extLst>
          </p:cNvPr>
          <p:cNvSpPr>
            <a:spLocks noChangeArrowheads="1"/>
          </p:cNvSpPr>
          <p:nvPr/>
        </p:nvSpPr>
        <p:spPr bwMode="auto">
          <a:xfrm>
            <a:off x="622905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68" name="TESTNAME01">
            <a:extLst>
              <a:ext uri="{FF2B5EF4-FFF2-40B4-BE49-F238E27FC236}">
                <a16:creationId xmlns:a16="http://schemas.microsoft.com/office/drawing/2014/main" id="{8F1E5AD0-B6BE-6E3F-66F3-FFE8A3D5F5C9}"/>
              </a:ext>
            </a:extLst>
          </p:cNvPr>
          <p:cNvSpPr>
            <a:spLocks noChangeArrowheads="1"/>
          </p:cNvSpPr>
          <p:nvPr/>
        </p:nvSpPr>
        <p:spPr bwMode="auto">
          <a:xfrm>
            <a:off x="622905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69" name="TESTNAME00">
            <a:extLst>
              <a:ext uri="{FF2B5EF4-FFF2-40B4-BE49-F238E27FC236}">
                <a16:creationId xmlns:a16="http://schemas.microsoft.com/office/drawing/2014/main" id="{ECC4F1AD-B348-7961-D311-4FEB6EBB5020}"/>
              </a:ext>
            </a:extLst>
          </p:cNvPr>
          <p:cNvSpPr>
            <a:spLocks noChangeArrowheads="1"/>
          </p:cNvSpPr>
          <p:nvPr/>
        </p:nvSpPr>
        <p:spPr bwMode="auto">
          <a:xfrm>
            <a:off x="622415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2090972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69DEB87C-0639-F08D-0CE6-94E98AF524D6}"/>
              </a:ext>
            </a:extLst>
          </p:cNvPr>
          <p:cNvSpPr>
            <a:spLocks noGrp="1"/>
          </p:cNvSpPr>
          <p:nvPr>
            <p:ph type="title"/>
          </p:nvPr>
        </p:nvSpPr>
        <p:spPr>
          <a:xfrm>
            <a:off x="184288" y="0"/>
            <a:ext cx="11725137" cy="441916"/>
          </a:xfrm>
        </p:spPr>
        <p:txBody>
          <a:bodyPr/>
          <a:lstStyle/>
          <a:p>
            <a:r>
              <a:rPr lang="en-US" dirty="0" err="1">
                <a:latin typeface="+mj-lt"/>
              </a:rPr>
              <a:t>BrandTest</a:t>
            </a:r>
            <a:r>
              <a:rPr lang="en-US" baseline="30000" dirty="0">
                <a:latin typeface="+mj-lt"/>
              </a:rPr>
              <a:t>®</a:t>
            </a:r>
            <a:r>
              <a:rPr lang="en-US" dirty="0">
                <a:latin typeface="+mj-lt"/>
              </a:rPr>
              <a:t> Market Research - Personal Preferences Results</a:t>
            </a:r>
          </a:p>
        </p:txBody>
      </p:sp>
      <p:grpSp>
        <p:nvGrpSpPr>
          <p:cNvPr id="39" name="Group 38">
            <a:extLst>
              <a:ext uri="{FF2B5EF4-FFF2-40B4-BE49-F238E27FC236}">
                <a16:creationId xmlns:a16="http://schemas.microsoft.com/office/drawing/2014/main" id="{629325C9-A47B-93B8-895C-53E36EE97396}"/>
              </a:ext>
            </a:extLst>
          </p:cNvPr>
          <p:cNvGrpSpPr/>
          <p:nvPr/>
        </p:nvGrpSpPr>
        <p:grpSpPr>
          <a:xfrm>
            <a:off x="6876911" y="5895686"/>
            <a:ext cx="5551309" cy="471260"/>
            <a:chOff x="6876911" y="5895686"/>
            <a:chExt cx="5551309" cy="471260"/>
          </a:xfrm>
        </p:grpSpPr>
        <p:sp>
          <p:nvSpPr>
            <p:cNvPr id="19" name="LABEL00">
              <a:extLst>
                <a:ext uri="{FF2B5EF4-FFF2-40B4-BE49-F238E27FC236}">
                  <a16:creationId xmlns:a16="http://schemas.microsoft.com/office/drawing/2014/main" id="{FE78F368-CBB6-8036-5178-934734B34169}"/>
                </a:ext>
              </a:extLst>
            </p:cNvPr>
            <p:cNvSpPr/>
            <p:nvPr/>
          </p:nvSpPr>
          <p:spPr>
            <a:xfrm>
              <a:off x="6876911" y="5896815"/>
              <a:ext cx="866198" cy="461665"/>
            </a:xfrm>
            <a:prstGeom prst="rect">
              <a:avLst/>
            </a:prstGeom>
          </p:spPr>
          <p:txBody>
            <a:bodyPr wrap="none">
              <a:spAutoFit/>
            </a:bodyPr>
            <a:lstStyle/>
            <a:p>
              <a:pPr algn="ctr">
                <a:defRPr sz="1000"/>
              </a:pPr>
              <a:r>
                <a:rPr lang="en-US" sz="1200" dirty="0">
                  <a:cs typeface="Arial"/>
                </a:rPr>
                <a:t>Least</a:t>
              </a:r>
            </a:p>
            <a:p>
              <a:pPr algn="ctr">
                <a:defRPr sz="1000"/>
              </a:pPr>
              <a:r>
                <a:rPr lang="en-US" sz="1200" dirty="0">
                  <a:cs typeface="Arial"/>
                </a:rPr>
                <a:t>Preferred</a:t>
              </a:r>
            </a:p>
          </p:txBody>
        </p:sp>
        <p:sp>
          <p:nvSpPr>
            <p:cNvPr id="20" name="LABEL02">
              <a:extLst>
                <a:ext uri="{FF2B5EF4-FFF2-40B4-BE49-F238E27FC236}">
                  <a16:creationId xmlns:a16="http://schemas.microsoft.com/office/drawing/2014/main" id="{A09D41D3-3857-275F-7343-92643DF06B8F}"/>
                </a:ext>
              </a:extLst>
            </p:cNvPr>
            <p:cNvSpPr txBox="1">
              <a:spLocks noChangeArrowheads="1"/>
            </p:cNvSpPr>
            <p:nvPr/>
          </p:nvSpPr>
          <p:spPr bwMode="auto">
            <a:xfrm>
              <a:off x="10762074" y="5905281"/>
              <a:ext cx="1666146" cy="461665"/>
            </a:xfrm>
            <a:prstGeom prst="rect">
              <a:avLst/>
            </a:prstGeom>
            <a:noFill/>
            <a:ln w="9525">
              <a:noFill/>
              <a:miter lim="800000"/>
              <a:headEnd/>
              <a:tailEnd/>
            </a:ln>
          </p:spPr>
          <p:txBody>
            <a:bodyPr wrap="square" lIns="36576" tIns="27432"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i="0" strike="noStrike" dirty="0">
                  <a:cs typeface="Arial"/>
                </a:rPr>
                <a:t>Most</a:t>
              </a:r>
            </a:p>
            <a:p>
              <a:pPr algn="ctr"/>
              <a:r>
                <a:rPr lang="en-US" sz="1200" i="0" strike="noStrike" dirty="0">
                  <a:cs typeface="Arial"/>
                </a:rPr>
                <a:t>Preferred</a:t>
              </a:r>
              <a:endParaRPr lang="en-US" sz="1200" dirty="0"/>
            </a:p>
          </p:txBody>
        </p:sp>
        <p:sp>
          <p:nvSpPr>
            <p:cNvPr id="22" name="LABEL01">
              <a:extLst>
                <a:ext uri="{FF2B5EF4-FFF2-40B4-BE49-F238E27FC236}">
                  <a16:creationId xmlns:a16="http://schemas.microsoft.com/office/drawing/2014/main" id="{3CA26089-E13C-E9F8-7896-D40B4A131543}"/>
                </a:ext>
              </a:extLst>
            </p:cNvPr>
            <p:cNvSpPr txBox="1"/>
            <p:nvPr/>
          </p:nvSpPr>
          <p:spPr>
            <a:xfrm>
              <a:off x="9111099" y="5895686"/>
              <a:ext cx="663964" cy="2769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Means</a:t>
              </a:r>
            </a:p>
          </p:txBody>
        </p:sp>
      </p:grpSp>
      <p:sp>
        <p:nvSpPr>
          <p:cNvPr id="24" name="Text Placeholder 31">
            <a:extLst>
              <a:ext uri="{FF2B5EF4-FFF2-40B4-BE49-F238E27FC236}">
                <a16:creationId xmlns:a16="http://schemas.microsoft.com/office/drawing/2014/main" id="{6AA139B3-5ED5-BC81-90D8-F7978356015C}"/>
              </a:ext>
            </a:extLst>
          </p:cNvPr>
          <p:cNvSpPr>
            <a:spLocks noGrp="1"/>
          </p:cNvSpPr>
          <p:nvPr>
            <p:ph type="body" sz="quarter" idx="10"/>
          </p:nvPr>
        </p:nvSpPr>
        <p:spPr>
          <a:xfrm>
            <a:off x="184288" y="606287"/>
            <a:ext cx="5008063" cy="1207125"/>
          </a:xfrm>
        </p:spPr>
        <p:txBody>
          <a:bodyPr/>
          <a:lstStyle/>
          <a:p>
            <a:r>
              <a:rPr lang="en-US" dirty="0"/>
              <a:t>Respondents were asked to identify their preferred suffixes using a 1-7 semantic differential scale (“1” reflects “Least Preferred” while “7” reflects “Most Preferred”). </a:t>
            </a:r>
          </a:p>
        </p:txBody>
      </p:sp>
      <p:sp>
        <p:nvSpPr>
          <p:cNvPr id="3" name="TESTNAME29">
            <a:extLst>
              <a:ext uri="{FF2B5EF4-FFF2-40B4-BE49-F238E27FC236}">
                <a16:creationId xmlns:a16="http://schemas.microsoft.com/office/drawing/2014/main" id="{0EA71042-6831-A9D8-010F-11A9FB623FE4}"/>
              </a:ext>
            </a:extLst>
          </p:cNvPr>
          <p:cNvSpPr>
            <a:spLocks noChangeArrowheads="1"/>
          </p:cNvSpPr>
          <p:nvPr/>
        </p:nvSpPr>
        <p:spPr bwMode="auto">
          <a:xfrm>
            <a:off x="6999587" y="5745470"/>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4" name="TESTNAME28">
            <a:extLst>
              <a:ext uri="{FF2B5EF4-FFF2-40B4-BE49-F238E27FC236}">
                <a16:creationId xmlns:a16="http://schemas.microsoft.com/office/drawing/2014/main" id="{6DB65EE3-9CDE-EF10-94B3-B6DFCC1D7C19}"/>
              </a:ext>
            </a:extLst>
          </p:cNvPr>
          <p:cNvSpPr>
            <a:spLocks noChangeArrowheads="1"/>
          </p:cNvSpPr>
          <p:nvPr/>
        </p:nvSpPr>
        <p:spPr bwMode="auto">
          <a:xfrm>
            <a:off x="6999587" y="5587137"/>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5" name="TESTNAME27">
            <a:extLst>
              <a:ext uri="{FF2B5EF4-FFF2-40B4-BE49-F238E27FC236}">
                <a16:creationId xmlns:a16="http://schemas.microsoft.com/office/drawing/2014/main" id="{84C1C88D-E956-FC2C-76DF-A12A31D608E8}"/>
              </a:ext>
            </a:extLst>
          </p:cNvPr>
          <p:cNvSpPr>
            <a:spLocks noChangeArrowheads="1"/>
          </p:cNvSpPr>
          <p:nvPr/>
        </p:nvSpPr>
        <p:spPr bwMode="auto">
          <a:xfrm>
            <a:off x="6999587" y="5419802"/>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6" name="TESTNAME26">
            <a:extLst>
              <a:ext uri="{FF2B5EF4-FFF2-40B4-BE49-F238E27FC236}">
                <a16:creationId xmlns:a16="http://schemas.microsoft.com/office/drawing/2014/main" id="{18199A0C-4A38-621E-E998-F4DDE173DC1F}"/>
              </a:ext>
            </a:extLst>
          </p:cNvPr>
          <p:cNvSpPr>
            <a:spLocks noChangeArrowheads="1"/>
          </p:cNvSpPr>
          <p:nvPr/>
        </p:nvSpPr>
        <p:spPr bwMode="auto">
          <a:xfrm>
            <a:off x="6999587" y="5252761"/>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7" name="TESTNAME25">
            <a:extLst>
              <a:ext uri="{FF2B5EF4-FFF2-40B4-BE49-F238E27FC236}">
                <a16:creationId xmlns:a16="http://schemas.microsoft.com/office/drawing/2014/main" id="{E26F9E58-F9CE-0E73-5C7D-7ED9F6A7D39F}"/>
              </a:ext>
            </a:extLst>
          </p:cNvPr>
          <p:cNvSpPr>
            <a:spLocks noChangeArrowheads="1"/>
          </p:cNvSpPr>
          <p:nvPr/>
        </p:nvSpPr>
        <p:spPr bwMode="auto">
          <a:xfrm>
            <a:off x="6999587" y="5074674"/>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8" name="TESTNAME24">
            <a:extLst>
              <a:ext uri="{FF2B5EF4-FFF2-40B4-BE49-F238E27FC236}">
                <a16:creationId xmlns:a16="http://schemas.microsoft.com/office/drawing/2014/main" id="{1F482EB0-0766-8BCE-8CA4-052A9AD2EAC4}"/>
              </a:ext>
            </a:extLst>
          </p:cNvPr>
          <p:cNvSpPr>
            <a:spLocks noChangeArrowheads="1"/>
          </p:cNvSpPr>
          <p:nvPr/>
        </p:nvSpPr>
        <p:spPr bwMode="auto">
          <a:xfrm>
            <a:off x="6999587" y="4905784"/>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9" name="TESTNAME23">
            <a:extLst>
              <a:ext uri="{FF2B5EF4-FFF2-40B4-BE49-F238E27FC236}">
                <a16:creationId xmlns:a16="http://schemas.microsoft.com/office/drawing/2014/main" id="{B9CCE3D5-024D-7C55-5C35-2D0B9F0F074F}"/>
              </a:ext>
            </a:extLst>
          </p:cNvPr>
          <p:cNvSpPr>
            <a:spLocks noChangeArrowheads="1"/>
          </p:cNvSpPr>
          <p:nvPr/>
        </p:nvSpPr>
        <p:spPr bwMode="auto">
          <a:xfrm>
            <a:off x="6999587" y="4737228"/>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10" name="TESTNAME22">
            <a:extLst>
              <a:ext uri="{FF2B5EF4-FFF2-40B4-BE49-F238E27FC236}">
                <a16:creationId xmlns:a16="http://schemas.microsoft.com/office/drawing/2014/main" id="{146390E3-2BB5-0A5B-C636-655920100E58}"/>
              </a:ext>
            </a:extLst>
          </p:cNvPr>
          <p:cNvSpPr>
            <a:spLocks noChangeArrowheads="1"/>
          </p:cNvSpPr>
          <p:nvPr/>
        </p:nvSpPr>
        <p:spPr bwMode="auto">
          <a:xfrm>
            <a:off x="6999587" y="4560370"/>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sp>
        <p:nvSpPr>
          <p:cNvPr id="11" name="TESTNAME21">
            <a:extLst>
              <a:ext uri="{FF2B5EF4-FFF2-40B4-BE49-F238E27FC236}">
                <a16:creationId xmlns:a16="http://schemas.microsoft.com/office/drawing/2014/main" id="{9ED11A96-DB27-DC5D-7B7E-B094FC7BC65C}"/>
              </a:ext>
            </a:extLst>
          </p:cNvPr>
          <p:cNvSpPr>
            <a:spLocks noChangeArrowheads="1"/>
          </p:cNvSpPr>
          <p:nvPr/>
        </p:nvSpPr>
        <p:spPr bwMode="auto">
          <a:xfrm>
            <a:off x="6999587" y="4378862"/>
            <a:ext cx="6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endParaRPr kumimoji="0" lang="en-US" altLang="en-US" sz="800" b="1" i="0" u="none" strike="noStrike" cap="none" normalizeH="0" baseline="0" dirty="0">
              <a:ln>
                <a:noFill/>
              </a:ln>
              <a:solidFill>
                <a:srgbClr val="009900"/>
              </a:solidFill>
              <a:effectLst/>
              <a:latin typeface="+mn-lt"/>
            </a:endParaRPr>
          </a:p>
        </p:txBody>
      </p:sp>
      <p:graphicFrame>
        <p:nvGraphicFramePr>
          <p:cNvPr id="40" name="Chart 39">
            <a:extLst>
              <a:ext uri="{FF2B5EF4-FFF2-40B4-BE49-F238E27FC236}">
                <a16:creationId xmlns:a16="http://schemas.microsoft.com/office/drawing/2014/main" id="{5D6CD407-7CFC-67AF-11B5-449F76371AE2}"/>
              </a:ext>
            </a:extLst>
          </p:cNvPr>
          <p:cNvGraphicFramePr/>
          <p:nvPr>
            <p:extLst>
              <p:ext uri="{D42A27DB-BD31-4B8C-83A1-F6EECF244321}">
                <p14:modId xmlns:p14="http://schemas.microsoft.com/office/powerpoint/2010/main" val="1697393339"/>
              </p:ext>
            </p:extLst>
          </p:nvPr>
        </p:nvGraphicFramePr>
        <p:xfrm>
          <a:off x="6994748" y="665372"/>
          <a:ext cx="4709802" cy="5264757"/>
        </p:xfrm>
        <a:graphic>
          <a:graphicData uri="http://schemas.openxmlformats.org/drawingml/2006/chart">
            <c:chart xmlns:c="http://schemas.openxmlformats.org/drawingml/2006/chart" xmlns:r="http://schemas.openxmlformats.org/officeDocument/2006/relationships" r:id="rId2"/>
          </a:graphicData>
        </a:graphic>
      </p:graphicFrame>
      <p:sp>
        <p:nvSpPr>
          <p:cNvPr id="41" name="TESTNAME29">
            <a:extLst>
              <a:ext uri="{FF2B5EF4-FFF2-40B4-BE49-F238E27FC236}">
                <a16:creationId xmlns:a16="http://schemas.microsoft.com/office/drawing/2014/main" id="{FAE36182-7636-EF56-DF48-AC6D5B10445D}"/>
              </a:ext>
            </a:extLst>
          </p:cNvPr>
          <p:cNvSpPr>
            <a:spLocks noChangeArrowheads="1"/>
          </p:cNvSpPr>
          <p:nvPr/>
        </p:nvSpPr>
        <p:spPr bwMode="auto">
          <a:xfrm>
            <a:off x="634081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2" name="TESTNAME28">
            <a:extLst>
              <a:ext uri="{FF2B5EF4-FFF2-40B4-BE49-F238E27FC236}">
                <a16:creationId xmlns:a16="http://schemas.microsoft.com/office/drawing/2014/main" id="{D22FDD44-6160-5AB4-5B0B-7A86865C89B5}"/>
              </a:ext>
            </a:extLst>
          </p:cNvPr>
          <p:cNvSpPr>
            <a:spLocks noChangeArrowheads="1"/>
          </p:cNvSpPr>
          <p:nvPr/>
        </p:nvSpPr>
        <p:spPr bwMode="auto">
          <a:xfrm>
            <a:off x="634081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3" name="TESTNAME27">
            <a:extLst>
              <a:ext uri="{FF2B5EF4-FFF2-40B4-BE49-F238E27FC236}">
                <a16:creationId xmlns:a16="http://schemas.microsoft.com/office/drawing/2014/main" id="{1B6A994C-8DFF-040F-0F15-9B3736A8128F}"/>
              </a:ext>
            </a:extLst>
          </p:cNvPr>
          <p:cNvSpPr>
            <a:spLocks noChangeArrowheads="1"/>
          </p:cNvSpPr>
          <p:nvPr/>
        </p:nvSpPr>
        <p:spPr bwMode="auto">
          <a:xfrm>
            <a:off x="634081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44" name="TESTNAME26">
            <a:extLst>
              <a:ext uri="{FF2B5EF4-FFF2-40B4-BE49-F238E27FC236}">
                <a16:creationId xmlns:a16="http://schemas.microsoft.com/office/drawing/2014/main" id="{5D8C0F0C-8C65-D8C4-4D30-D4FD24E1685D}"/>
              </a:ext>
            </a:extLst>
          </p:cNvPr>
          <p:cNvSpPr>
            <a:spLocks noChangeArrowheads="1"/>
          </p:cNvSpPr>
          <p:nvPr/>
        </p:nvSpPr>
        <p:spPr bwMode="auto">
          <a:xfrm>
            <a:off x="634081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45" name="TESTNAME25">
            <a:extLst>
              <a:ext uri="{FF2B5EF4-FFF2-40B4-BE49-F238E27FC236}">
                <a16:creationId xmlns:a16="http://schemas.microsoft.com/office/drawing/2014/main" id="{10C16FDF-980F-97F2-1BCF-9F45B2DCBE7E}"/>
              </a:ext>
            </a:extLst>
          </p:cNvPr>
          <p:cNvSpPr>
            <a:spLocks noChangeArrowheads="1"/>
          </p:cNvSpPr>
          <p:nvPr/>
        </p:nvSpPr>
        <p:spPr bwMode="auto">
          <a:xfrm>
            <a:off x="634081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46" name="TESTNAME24">
            <a:extLst>
              <a:ext uri="{FF2B5EF4-FFF2-40B4-BE49-F238E27FC236}">
                <a16:creationId xmlns:a16="http://schemas.microsoft.com/office/drawing/2014/main" id="{ABE35C6C-97A7-BDEC-DA89-8E1A98CBFF09}"/>
              </a:ext>
            </a:extLst>
          </p:cNvPr>
          <p:cNvSpPr>
            <a:spLocks noChangeArrowheads="1"/>
          </p:cNvSpPr>
          <p:nvPr/>
        </p:nvSpPr>
        <p:spPr bwMode="auto">
          <a:xfrm>
            <a:off x="634081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47" name="TESTNAME23">
            <a:extLst>
              <a:ext uri="{FF2B5EF4-FFF2-40B4-BE49-F238E27FC236}">
                <a16:creationId xmlns:a16="http://schemas.microsoft.com/office/drawing/2014/main" id="{8E0FD0C6-BACF-301D-F99E-18895DB1148B}"/>
              </a:ext>
            </a:extLst>
          </p:cNvPr>
          <p:cNvSpPr>
            <a:spLocks noChangeArrowheads="1"/>
          </p:cNvSpPr>
          <p:nvPr/>
        </p:nvSpPr>
        <p:spPr bwMode="auto">
          <a:xfrm>
            <a:off x="634081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48" name="TESTNAME22">
            <a:extLst>
              <a:ext uri="{FF2B5EF4-FFF2-40B4-BE49-F238E27FC236}">
                <a16:creationId xmlns:a16="http://schemas.microsoft.com/office/drawing/2014/main" id="{CC7D4A7E-5247-8B65-D984-2A83FC55F00A}"/>
              </a:ext>
            </a:extLst>
          </p:cNvPr>
          <p:cNvSpPr>
            <a:spLocks noChangeArrowheads="1"/>
          </p:cNvSpPr>
          <p:nvPr/>
        </p:nvSpPr>
        <p:spPr bwMode="auto">
          <a:xfrm>
            <a:off x="634081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49" name="TESTNAME21">
            <a:extLst>
              <a:ext uri="{FF2B5EF4-FFF2-40B4-BE49-F238E27FC236}">
                <a16:creationId xmlns:a16="http://schemas.microsoft.com/office/drawing/2014/main" id="{6F0E46DC-9C15-DF71-0101-E90EDD090C3B}"/>
              </a:ext>
            </a:extLst>
          </p:cNvPr>
          <p:cNvSpPr>
            <a:spLocks noChangeArrowheads="1"/>
          </p:cNvSpPr>
          <p:nvPr/>
        </p:nvSpPr>
        <p:spPr bwMode="auto">
          <a:xfrm>
            <a:off x="634081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50" name="TESTNAME20">
            <a:extLst>
              <a:ext uri="{FF2B5EF4-FFF2-40B4-BE49-F238E27FC236}">
                <a16:creationId xmlns:a16="http://schemas.microsoft.com/office/drawing/2014/main" id="{4623AE58-F95D-D32B-A781-0D5EED109EDD}"/>
              </a:ext>
            </a:extLst>
          </p:cNvPr>
          <p:cNvSpPr>
            <a:spLocks noChangeArrowheads="1"/>
          </p:cNvSpPr>
          <p:nvPr/>
        </p:nvSpPr>
        <p:spPr bwMode="auto">
          <a:xfrm>
            <a:off x="634081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51" name="TESTNAME19">
            <a:extLst>
              <a:ext uri="{FF2B5EF4-FFF2-40B4-BE49-F238E27FC236}">
                <a16:creationId xmlns:a16="http://schemas.microsoft.com/office/drawing/2014/main" id="{9DAF7DE2-9BAE-42E8-AA7B-8D37C2BB622A}"/>
              </a:ext>
            </a:extLst>
          </p:cNvPr>
          <p:cNvSpPr>
            <a:spLocks noChangeArrowheads="1"/>
          </p:cNvSpPr>
          <p:nvPr/>
        </p:nvSpPr>
        <p:spPr bwMode="auto">
          <a:xfrm>
            <a:off x="634081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52" name="TESTNAME18">
            <a:extLst>
              <a:ext uri="{FF2B5EF4-FFF2-40B4-BE49-F238E27FC236}">
                <a16:creationId xmlns:a16="http://schemas.microsoft.com/office/drawing/2014/main" id="{232A602A-89FA-D61E-5D6C-7CA1FE6E06A7}"/>
              </a:ext>
            </a:extLst>
          </p:cNvPr>
          <p:cNvSpPr>
            <a:spLocks noChangeArrowheads="1"/>
          </p:cNvSpPr>
          <p:nvPr/>
        </p:nvSpPr>
        <p:spPr bwMode="auto">
          <a:xfrm>
            <a:off x="634081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53" name="TESTNAME17">
            <a:extLst>
              <a:ext uri="{FF2B5EF4-FFF2-40B4-BE49-F238E27FC236}">
                <a16:creationId xmlns:a16="http://schemas.microsoft.com/office/drawing/2014/main" id="{E7D0F3C5-5BE9-4125-16B2-11F45FA22DE3}"/>
              </a:ext>
            </a:extLst>
          </p:cNvPr>
          <p:cNvSpPr>
            <a:spLocks noChangeArrowheads="1"/>
          </p:cNvSpPr>
          <p:nvPr/>
        </p:nvSpPr>
        <p:spPr bwMode="auto">
          <a:xfrm>
            <a:off x="634081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54" name="TESTNAME16">
            <a:extLst>
              <a:ext uri="{FF2B5EF4-FFF2-40B4-BE49-F238E27FC236}">
                <a16:creationId xmlns:a16="http://schemas.microsoft.com/office/drawing/2014/main" id="{D4FA8E26-A0F0-1096-62A1-742E288C621C}"/>
              </a:ext>
            </a:extLst>
          </p:cNvPr>
          <p:cNvSpPr>
            <a:spLocks noChangeArrowheads="1"/>
          </p:cNvSpPr>
          <p:nvPr/>
        </p:nvSpPr>
        <p:spPr bwMode="auto">
          <a:xfrm>
            <a:off x="634081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55" name="TESTNAME15">
            <a:extLst>
              <a:ext uri="{FF2B5EF4-FFF2-40B4-BE49-F238E27FC236}">
                <a16:creationId xmlns:a16="http://schemas.microsoft.com/office/drawing/2014/main" id="{598518E1-D1F3-964D-C467-075DB0700126}"/>
              </a:ext>
            </a:extLst>
          </p:cNvPr>
          <p:cNvSpPr>
            <a:spLocks noChangeArrowheads="1"/>
          </p:cNvSpPr>
          <p:nvPr/>
        </p:nvSpPr>
        <p:spPr bwMode="auto">
          <a:xfrm>
            <a:off x="634081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56" name="TESTNAME14">
            <a:extLst>
              <a:ext uri="{FF2B5EF4-FFF2-40B4-BE49-F238E27FC236}">
                <a16:creationId xmlns:a16="http://schemas.microsoft.com/office/drawing/2014/main" id="{C5AF3A93-5D00-1E6E-E4FE-8BDE04EA9F34}"/>
              </a:ext>
            </a:extLst>
          </p:cNvPr>
          <p:cNvSpPr>
            <a:spLocks noChangeArrowheads="1"/>
          </p:cNvSpPr>
          <p:nvPr/>
        </p:nvSpPr>
        <p:spPr bwMode="auto">
          <a:xfrm>
            <a:off x="634081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57" name="TESTNAME13">
            <a:extLst>
              <a:ext uri="{FF2B5EF4-FFF2-40B4-BE49-F238E27FC236}">
                <a16:creationId xmlns:a16="http://schemas.microsoft.com/office/drawing/2014/main" id="{96278C66-52F6-A647-02AC-7171B2E4E090}"/>
              </a:ext>
            </a:extLst>
          </p:cNvPr>
          <p:cNvSpPr>
            <a:spLocks noChangeArrowheads="1"/>
          </p:cNvSpPr>
          <p:nvPr/>
        </p:nvSpPr>
        <p:spPr bwMode="auto">
          <a:xfrm>
            <a:off x="634081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58" name="TESTNAME12">
            <a:extLst>
              <a:ext uri="{FF2B5EF4-FFF2-40B4-BE49-F238E27FC236}">
                <a16:creationId xmlns:a16="http://schemas.microsoft.com/office/drawing/2014/main" id="{F044FB66-729A-EBD4-72F8-2B5D3A538462}"/>
              </a:ext>
            </a:extLst>
          </p:cNvPr>
          <p:cNvSpPr>
            <a:spLocks noChangeArrowheads="1"/>
          </p:cNvSpPr>
          <p:nvPr/>
        </p:nvSpPr>
        <p:spPr bwMode="auto">
          <a:xfrm>
            <a:off x="634081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59" name="TESTNAME11">
            <a:extLst>
              <a:ext uri="{FF2B5EF4-FFF2-40B4-BE49-F238E27FC236}">
                <a16:creationId xmlns:a16="http://schemas.microsoft.com/office/drawing/2014/main" id="{2F12D93F-EE3D-0C94-D488-1D9B680E0FF3}"/>
              </a:ext>
            </a:extLst>
          </p:cNvPr>
          <p:cNvSpPr>
            <a:spLocks noChangeArrowheads="1"/>
          </p:cNvSpPr>
          <p:nvPr/>
        </p:nvSpPr>
        <p:spPr bwMode="auto">
          <a:xfrm>
            <a:off x="634081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60" name="TESTNAME10">
            <a:extLst>
              <a:ext uri="{FF2B5EF4-FFF2-40B4-BE49-F238E27FC236}">
                <a16:creationId xmlns:a16="http://schemas.microsoft.com/office/drawing/2014/main" id="{298D055C-B230-FCE6-9D0C-777E3710DDC9}"/>
              </a:ext>
            </a:extLst>
          </p:cNvPr>
          <p:cNvSpPr>
            <a:spLocks noChangeArrowheads="1"/>
          </p:cNvSpPr>
          <p:nvPr/>
        </p:nvSpPr>
        <p:spPr bwMode="auto">
          <a:xfrm>
            <a:off x="634081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61" name="TESTNAME09">
            <a:extLst>
              <a:ext uri="{FF2B5EF4-FFF2-40B4-BE49-F238E27FC236}">
                <a16:creationId xmlns:a16="http://schemas.microsoft.com/office/drawing/2014/main" id="{D8389C12-819D-7C97-1D04-E094C8EC6D20}"/>
              </a:ext>
            </a:extLst>
          </p:cNvPr>
          <p:cNvSpPr>
            <a:spLocks noChangeArrowheads="1"/>
          </p:cNvSpPr>
          <p:nvPr/>
        </p:nvSpPr>
        <p:spPr bwMode="auto">
          <a:xfrm>
            <a:off x="634081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62" name="TESTNAME08">
            <a:extLst>
              <a:ext uri="{FF2B5EF4-FFF2-40B4-BE49-F238E27FC236}">
                <a16:creationId xmlns:a16="http://schemas.microsoft.com/office/drawing/2014/main" id="{C45D8754-915C-3B42-AA35-EFC58DC1FE4A}"/>
              </a:ext>
            </a:extLst>
          </p:cNvPr>
          <p:cNvSpPr>
            <a:spLocks noChangeArrowheads="1"/>
          </p:cNvSpPr>
          <p:nvPr/>
        </p:nvSpPr>
        <p:spPr bwMode="auto">
          <a:xfrm>
            <a:off x="634081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63" name="TESTNAME07">
            <a:extLst>
              <a:ext uri="{FF2B5EF4-FFF2-40B4-BE49-F238E27FC236}">
                <a16:creationId xmlns:a16="http://schemas.microsoft.com/office/drawing/2014/main" id="{F9268111-40F9-1E74-555A-E2A8659FBCD2}"/>
              </a:ext>
            </a:extLst>
          </p:cNvPr>
          <p:cNvSpPr>
            <a:spLocks noChangeArrowheads="1"/>
          </p:cNvSpPr>
          <p:nvPr/>
        </p:nvSpPr>
        <p:spPr bwMode="auto">
          <a:xfrm>
            <a:off x="634081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64" name="TESTNAME06">
            <a:extLst>
              <a:ext uri="{FF2B5EF4-FFF2-40B4-BE49-F238E27FC236}">
                <a16:creationId xmlns:a16="http://schemas.microsoft.com/office/drawing/2014/main" id="{01F4449A-DAED-DD5E-D5EF-1BA2348EB5AC}"/>
              </a:ext>
            </a:extLst>
          </p:cNvPr>
          <p:cNvSpPr>
            <a:spLocks noChangeArrowheads="1"/>
          </p:cNvSpPr>
          <p:nvPr/>
        </p:nvSpPr>
        <p:spPr bwMode="auto">
          <a:xfrm>
            <a:off x="634081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65" name="TESTNAME05">
            <a:extLst>
              <a:ext uri="{FF2B5EF4-FFF2-40B4-BE49-F238E27FC236}">
                <a16:creationId xmlns:a16="http://schemas.microsoft.com/office/drawing/2014/main" id="{4BC20FFB-DF1D-477A-8880-9D0747D5987D}"/>
              </a:ext>
            </a:extLst>
          </p:cNvPr>
          <p:cNvSpPr>
            <a:spLocks noChangeArrowheads="1"/>
          </p:cNvSpPr>
          <p:nvPr/>
        </p:nvSpPr>
        <p:spPr bwMode="auto">
          <a:xfrm>
            <a:off x="634081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66" name="TESTNAME04">
            <a:extLst>
              <a:ext uri="{FF2B5EF4-FFF2-40B4-BE49-F238E27FC236}">
                <a16:creationId xmlns:a16="http://schemas.microsoft.com/office/drawing/2014/main" id="{7B650417-DF4F-50F9-2EFE-445C5CF61F5C}"/>
              </a:ext>
            </a:extLst>
          </p:cNvPr>
          <p:cNvSpPr>
            <a:spLocks noChangeArrowheads="1"/>
          </p:cNvSpPr>
          <p:nvPr/>
        </p:nvSpPr>
        <p:spPr bwMode="auto">
          <a:xfrm>
            <a:off x="634081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67" name="TESTNAME03">
            <a:extLst>
              <a:ext uri="{FF2B5EF4-FFF2-40B4-BE49-F238E27FC236}">
                <a16:creationId xmlns:a16="http://schemas.microsoft.com/office/drawing/2014/main" id="{F1E761ED-25E7-9931-F49D-8A69507D7805}"/>
              </a:ext>
            </a:extLst>
          </p:cNvPr>
          <p:cNvSpPr>
            <a:spLocks noChangeArrowheads="1"/>
          </p:cNvSpPr>
          <p:nvPr/>
        </p:nvSpPr>
        <p:spPr bwMode="auto">
          <a:xfrm>
            <a:off x="634081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68" name="TESTNAME02">
            <a:extLst>
              <a:ext uri="{FF2B5EF4-FFF2-40B4-BE49-F238E27FC236}">
                <a16:creationId xmlns:a16="http://schemas.microsoft.com/office/drawing/2014/main" id="{B540C761-F9BD-A630-0795-23A9F03D5E4A}"/>
              </a:ext>
            </a:extLst>
          </p:cNvPr>
          <p:cNvSpPr>
            <a:spLocks noChangeArrowheads="1"/>
          </p:cNvSpPr>
          <p:nvPr/>
        </p:nvSpPr>
        <p:spPr bwMode="auto">
          <a:xfrm>
            <a:off x="634081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69" name="TESTNAME01">
            <a:extLst>
              <a:ext uri="{FF2B5EF4-FFF2-40B4-BE49-F238E27FC236}">
                <a16:creationId xmlns:a16="http://schemas.microsoft.com/office/drawing/2014/main" id="{D2EBA738-AE23-83FD-4AD0-C6E28C100793}"/>
              </a:ext>
            </a:extLst>
          </p:cNvPr>
          <p:cNvSpPr>
            <a:spLocks noChangeArrowheads="1"/>
          </p:cNvSpPr>
          <p:nvPr/>
        </p:nvSpPr>
        <p:spPr bwMode="auto">
          <a:xfrm>
            <a:off x="634081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70" name="TESTNAME00">
            <a:extLst>
              <a:ext uri="{FF2B5EF4-FFF2-40B4-BE49-F238E27FC236}">
                <a16:creationId xmlns:a16="http://schemas.microsoft.com/office/drawing/2014/main" id="{8D78B002-A234-7727-D169-8FC2B7B2F1E5}"/>
              </a:ext>
            </a:extLst>
          </p:cNvPr>
          <p:cNvSpPr>
            <a:spLocks noChangeArrowheads="1"/>
          </p:cNvSpPr>
          <p:nvPr/>
        </p:nvSpPr>
        <p:spPr bwMode="auto">
          <a:xfrm>
            <a:off x="633591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16678408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6">
            <a:extLst>
              <a:ext uri="{FF2B5EF4-FFF2-40B4-BE49-F238E27FC236}">
                <a16:creationId xmlns:a16="http://schemas.microsoft.com/office/drawing/2014/main" id="{2B56EDCF-D114-B188-31FD-F11B846C916D}"/>
              </a:ext>
            </a:extLst>
          </p:cNvPr>
          <p:cNvSpPr txBox="1">
            <a:spLocks/>
          </p:cNvSpPr>
          <p:nvPr/>
        </p:nvSpPr>
        <p:spPr>
          <a:xfrm>
            <a:off x="1519652" y="3940274"/>
            <a:ext cx="9152697" cy="637097"/>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dirty="0"/>
              <a:t>Next Steps</a:t>
            </a:r>
          </a:p>
        </p:txBody>
      </p:sp>
      <p:pic>
        <p:nvPicPr>
          <p:cNvPr id="7" name="Picture Placeholder 6" descr="A person touching a screen with a graph&#10;&#10;Description automatically generated">
            <a:extLst>
              <a:ext uri="{FF2B5EF4-FFF2-40B4-BE49-F238E27FC236}">
                <a16:creationId xmlns:a16="http://schemas.microsoft.com/office/drawing/2014/main" id="{2F976DB7-8C14-2769-B32D-05AEBDBC9E7C}"/>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31771" b="31771"/>
          <a:stretch>
            <a:fillRect/>
          </a:stretch>
        </p:blipFill>
        <p:spPr/>
      </p:pic>
    </p:spTree>
    <p:extLst>
      <p:ext uri="{BB962C8B-B14F-4D97-AF65-F5344CB8AC3E}">
        <p14:creationId xmlns:p14="http://schemas.microsoft.com/office/powerpoint/2010/main" val="18742425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a:t>
            </a:r>
          </a:p>
        </p:txBody>
      </p:sp>
      <p:sp>
        <p:nvSpPr>
          <p:cNvPr id="4" name="Text Placeholder 2">
            <a:extLst>
              <a:ext uri="{FF2B5EF4-FFF2-40B4-BE49-F238E27FC236}">
                <a16:creationId xmlns:a16="http://schemas.microsoft.com/office/drawing/2014/main" id="{5D7A2C51-A6F2-0044-F5A7-230D0429CA71}"/>
              </a:ext>
            </a:extLst>
          </p:cNvPr>
          <p:cNvSpPr txBox="1">
            <a:spLocks/>
          </p:cNvSpPr>
          <p:nvPr/>
        </p:nvSpPr>
        <p:spPr>
          <a:xfrm>
            <a:off x="184288" y="606287"/>
            <a:ext cx="11725137" cy="3977114"/>
          </a:xfrm>
          <a:prstGeom prst="rect">
            <a:avLst/>
          </a:prstGeom>
        </p:spPr>
        <p:txBody>
          <a:bodyPr vert="horz"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b="1"/>
              <a:t>General Guidelines</a:t>
            </a:r>
            <a:br>
              <a:rPr lang="en-US"/>
            </a:br>
            <a:endParaRPr lang="en-US"/>
          </a:p>
          <a:p>
            <a:pPr marL="400050" indent="-231775">
              <a:buFont typeface="Wingdings" panose="05000000000000000000" pitchFamily="2" charset="2"/>
              <a:buChar char="§"/>
            </a:pPr>
            <a:r>
              <a:rPr lang="en-US"/>
              <a:t>Do not submit this PowerPoint presentation to any regulatory agency.</a:t>
            </a:r>
          </a:p>
          <a:p>
            <a:pPr marL="168275"/>
            <a:endParaRPr lang="en-US"/>
          </a:p>
          <a:p>
            <a:pPr marL="400050" indent="-231775">
              <a:buFont typeface="Wingdings" panose="05000000000000000000" pitchFamily="2" charset="2"/>
              <a:buChar char="§"/>
            </a:pPr>
            <a:r>
              <a:rPr lang="en-US"/>
              <a:t>If data is over one year old, safety research will need to be updated.</a:t>
            </a:r>
          </a:p>
          <a:p>
            <a:pPr marL="168275"/>
            <a:endParaRPr lang="en-US"/>
          </a:p>
          <a:p>
            <a:pPr marL="400050" indent="-231775">
              <a:buFont typeface="Wingdings" panose="05000000000000000000" pitchFamily="2" charset="2"/>
              <a:buChar char="§"/>
            </a:pPr>
            <a:r>
              <a:rPr lang="en-US"/>
              <a:t>Submit customized DSI report to the appropriate regulatory agency summarizing the results of a study conducted for decision/submission purposes.</a:t>
            </a:r>
          </a:p>
          <a:p>
            <a:pPr marL="168275"/>
            <a:endParaRPr lang="en-US"/>
          </a:p>
          <a:p>
            <a:pPr marL="400050" indent="-231775">
              <a:buFont typeface="Wingdings" panose="05000000000000000000" pitchFamily="2" charset="2"/>
              <a:buChar char="§"/>
            </a:pPr>
            <a:r>
              <a:rPr lang="en-US"/>
              <a:t>Client should conduct full legal searches on 3-5 recommended names and file trademark applications with local PTO authorities as soon as possible.</a:t>
            </a:r>
          </a:p>
          <a:p>
            <a:pPr marL="168275"/>
            <a:endParaRPr lang="en-US"/>
          </a:p>
          <a:p>
            <a:pPr marL="400050" indent="-231775">
              <a:buFont typeface="Wingdings" panose="05000000000000000000" pitchFamily="2" charset="2"/>
              <a:buChar char="§"/>
            </a:pPr>
            <a:r>
              <a:rPr lang="en-US"/>
              <a:t>Client should secure all appropriate domain name registrations (.com, .net etc.).</a:t>
            </a:r>
            <a:endParaRPr lang="en-US" dirty="0"/>
          </a:p>
        </p:txBody>
      </p:sp>
      <p:sp>
        <p:nvSpPr>
          <p:cNvPr id="7" name="Text Placeholder 2">
            <a:extLst>
              <a:ext uri="{FF2B5EF4-FFF2-40B4-BE49-F238E27FC236}">
                <a16:creationId xmlns:a16="http://schemas.microsoft.com/office/drawing/2014/main" id="{50D98CCD-C8C5-F492-2C01-950A1B5892B0}"/>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spTree>
    <p:extLst>
      <p:ext uri="{BB962C8B-B14F-4D97-AF65-F5344CB8AC3E}">
        <p14:creationId xmlns:p14="http://schemas.microsoft.com/office/powerpoint/2010/main" val="39096228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3053785"/>
          </a:xfrm>
        </p:spPr>
        <p:txBody>
          <a:bodyPr/>
          <a:lstStyle/>
          <a:p>
            <a:pPr>
              <a:spcBef>
                <a:spcPts val="0"/>
              </a:spcBef>
            </a:pPr>
            <a:r>
              <a:rPr lang="en-US" b="1" dirty="0"/>
              <a:t>Domain (.com) Registration and Transfer</a:t>
            </a:r>
            <a:br>
              <a:rPr lang="en-US" b="1" dirty="0"/>
            </a:br>
            <a:endParaRPr lang="en-US" b="1" dirty="0"/>
          </a:p>
          <a:p>
            <a:pPr marL="400050" indent="-231775">
              <a:spcBef>
                <a:spcPts val="0"/>
              </a:spcBef>
              <a:buFont typeface="Wingdings" panose="05000000000000000000" pitchFamily="2" charset="2"/>
              <a:buChar char="§"/>
            </a:pPr>
            <a:r>
              <a:rPr lang="en-US" dirty="0"/>
              <a:t>Domain (.com) ownership is considered an important part of brand name development. But sometimes clients wait too long to register their domain names or they simply forget. We are aware of companies (e.g., </a:t>
            </a:r>
            <a:r>
              <a:rPr lang="en-US" dirty="0" err="1"/>
              <a:t>NameSilo</a:t>
            </a:r>
            <a:r>
              <a:rPr lang="en-US" dirty="0"/>
              <a:t>) that are currently securing .com domains soon after USPTO filing and then re-selling them at exorbitant prices.</a:t>
            </a:r>
          </a:p>
          <a:p>
            <a:pPr marL="168275">
              <a:spcBef>
                <a:spcPts val="0"/>
              </a:spcBef>
            </a:pPr>
            <a:r>
              <a:rPr lang="en-US" dirty="0"/>
              <a:t> </a:t>
            </a:r>
          </a:p>
          <a:p>
            <a:pPr marL="400050" indent="-231775">
              <a:spcBef>
                <a:spcPts val="0"/>
              </a:spcBef>
              <a:buFont typeface="Wingdings" panose="05000000000000000000" pitchFamily="2" charset="2"/>
              <a:buChar char="§"/>
            </a:pPr>
            <a:r>
              <a:rPr lang="en-US" dirty="0"/>
              <a:t>Following Brand Institute’s Final Recommendations, any name under consideration should be registered ‘immediately’ for .com domains.  Brand Institute can secure the .com domains for up to one (1) year and transfer the domains to you at any time within that year. Many of our clients find this offering protects and prevents cyber-squatting from those who daily monitor U.S. Patent and Trademark Office filings.</a:t>
            </a:r>
          </a:p>
        </p:txBody>
      </p:sp>
      <p:sp>
        <p:nvSpPr>
          <p:cNvPr id="5" name="Text Placeholder 2">
            <a:extLst>
              <a:ext uri="{FF2B5EF4-FFF2-40B4-BE49-F238E27FC236}">
                <a16:creationId xmlns:a16="http://schemas.microsoft.com/office/drawing/2014/main" id="{F4DE0C07-5C53-8C0A-A408-83EE9D5C293D}"/>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spTree>
    <p:extLst>
      <p:ext uri="{BB962C8B-B14F-4D97-AF65-F5344CB8AC3E}">
        <p14:creationId xmlns:p14="http://schemas.microsoft.com/office/powerpoint/2010/main" val="18104850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2746008"/>
          </a:xfrm>
        </p:spPr>
        <p:txBody>
          <a:bodyPr/>
          <a:lstStyle/>
          <a:p>
            <a:r>
              <a:rPr lang="en-US" b="1" dirty="0"/>
              <a:t>Brand Hallmark Research</a:t>
            </a:r>
            <a:br>
              <a:rPr lang="en-US" b="1" dirty="0"/>
            </a:br>
            <a:endParaRPr lang="en-US" b="1" dirty="0"/>
          </a:p>
          <a:p>
            <a:r>
              <a:rPr lang="en-US" dirty="0"/>
              <a:t>Have you begun the brand hallmark (color/logo/symbol) work yet?  We have a very exciting methodology for quant testing of logos and have normative data for most of the scalable measurements based on specific work in therapeutic categories</a:t>
            </a:r>
          </a:p>
          <a:p>
            <a:pPr marL="168275"/>
            <a:endParaRPr lang="en-US" dirty="0"/>
          </a:p>
          <a:p>
            <a:pPr marL="285750" marR="0" lvl="0" indent="-285750">
              <a:spcAft>
                <a:spcPts val="0"/>
              </a:spcAft>
              <a:buFont typeface="Wingdings" panose="05000000000000000000" pitchFamily="2" charset="2"/>
              <a:buChar char="§"/>
            </a:pPr>
            <a:r>
              <a:rPr lang="en-US" dirty="0"/>
              <a:t>Brand hallmark (color/logo/symbol) Development </a:t>
            </a:r>
          </a:p>
          <a:p>
            <a:pPr marL="285750" marR="0" indent="-285750">
              <a:spcAft>
                <a:spcPts val="0"/>
              </a:spcAft>
              <a:buFont typeface="Wingdings" panose="05000000000000000000" pitchFamily="2" charset="2"/>
              <a:buChar char="§"/>
            </a:pPr>
            <a:endParaRPr lang="en-US" dirty="0"/>
          </a:p>
          <a:p>
            <a:pPr marL="285750" marR="0" lvl="0" indent="-285750">
              <a:spcAft>
                <a:spcPts val="0"/>
              </a:spcAft>
              <a:buFont typeface="Wingdings" panose="05000000000000000000" pitchFamily="2" charset="2"/>
              <a:buChar char="§"/>
            </a:pPr>
            <a:r>
              <a:rPr lang="en-US" dirty="0"/>
              <a:t>Brand hallmark (color/logo/symbol) Research </a:t>
            </a:r>
          </a:p>
          <a:p>
            <a:pPr marL="168275">
              <a:spcBef>
                <a:spcPts val="0"/>
              </a:spcBef>
            </a:pPr>
            <a:endParaRPr lang="en-US" dirty="0"/>
          </a:p>
        </p:txBody>
      </p:sp>
      <p:sp>
        <p:nvSpPr>
          <p:cNvPr id="5" name="Text Placeholder 2">
            <a:extLst>
              <a:ext uri="{FF2B5EF4-FFF2-40B4-BE49-F238E27FC236}">
                <a16:creationId xmlns:a16="http://schemas.microsoft.com/office/drawing/2014/main" id="{F4DE0C07-5C53-8C0A-A408-83EE9D5C293D}"/>
              </a:ext>
            </a:extLst>
          </p:cNvPr>
          <p:cNvSpPr txBox="1">
            <a:spLocks/>
          </p:cNvSpPr>
          <p:nvPr/>
        </p:nvSpPr>
        <p:spPr>
          <a:xfrm>
            <a:off x="277402" y="5596149"/>
            <a:ext cx="11632023" cy="443711"/>
          </a:xfrm>
          <a:prstGeom prst="rect">
            <a:avLst/>
          </a:prstGeom>
        </p:spPr>
        <p:txBody>
          <a:bodyPr vert="horz" wrap="square"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dirty="0"/>
              <a:t>It is the ultimate responsibility of the client to retain counsel and conduct full legal investigation and obtain legal opinion regarding the trademark availability of any name candidate presented by Brand Institute that client chooses to use in commerce.</a:t>
            </a:r>
          </a:p>
        </p:txBody>
      </p:sp>
    </p:spTree>
    <p:extLst>
      <p:ext uri="{BB962C8B-B14F-4D97-AF65-F5344CB8AC3E}">
        <p14:creationId xmlns:p14="http://schemas.microsoft.com/office/powerpoint/2010/main" val="3817094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473BD2-84EA-2454-AB16-6A03F142C652}"/>
              </a:ext>
            </a:extLst>
          </p:cNvPr>
          <p:cNvSpPr>
            <a:spLocks noGrp="1"/>
          </p:cNvSpPr>
          <p:nvPr>
            <p:ph type="title"/>
          </p:nvPr>
        </p:nvSpPr>
        <p:spPr/>
        <p:txBody>
          <a:bodyPr/>
          <a:lstStyle/>
          <a:p>
            <a:r>
              <a:rPr lang="en-US" sz="2000" dirty="0"/>
              <a:t>Suffix Candidates</a:t>
            </a:r>
          </a:p>
        </p:txBody>
      </p:sp>
      <p:sp>
        <p:nvSpPr>
          <p:cNvPr id="2" name="TextBox 1">
            <a:extLst>
              <a:ext uri="{FF2B5EF4-FFF2-40B4-BE49-F238E27FC236}">
                <a16:creationId xmlns:a16="http://schemas.microsoft.com/office/drawing/2014/main" id="{0898AB65-8A8B-CFB7-34BB-A39774E2F38C}"/>
              </a:ext>
            </a:extLst>
          </p:cNvPr>
          <p:cNvSpPr txBox="1"/>
          <p:nvPr/>
        </p:nvSpPr>
        <p:spPr>
          <a:xfrm>
            <a:off x="292963" y="648307"/>
            <a:ext cx="2938509" cy="1220551"/>
          </a:xfrm>
          <a:prstGeom prst="rect">
            <a:avLst/>
          </a:prstGeom>
          <a:effectLst/>
        </p:spPr>
        <p:txBody>
          <a:bodyPr vert="horz" wrap="square" lIns="0" tIns="192024" rIns="0" bIns="0" rtlCol="0" anchor="t" anchorCtr="0">
            <a:noAutofit/>
          </a:bodyPr>
          <a:lstStyle/>
          <a:p>
            <a:pPr algn="l"/>
            <a:endParaRPr lang="en-US" sz="4400" dirty="0">
              <a:latin typeface="Mathilde" panose="03050500000000020004" pitchFamily="66" charset="0"/>
            </a:endParaRPr>
          </a:p>
        </p:txBody>
      </p:sp>
      <p:graphicFrame>
        <p:nvGraphicFramePr>
          <p:cNvPr id="5" name="Table 4">
            <a:extLst>
              <a:ext uri="{FF2B5EF4-FFF2-40B4-BE49-F238E27FC236}">
                <a16:creationId xmlns:a16="http://schemas.microsoft.com/office/drawing/2014/main" id="{8C48208D-E0AD-07E7-F609-5BF5D8FB0C48}"/>
              </a:ext>
            </a:extLst>
          </p:cNvPr>
          <p:cNvGraphicFramePr>
            <a:graphicFrameLocks noGrp="1"/>
          </p:cNvGraphicFramePr>
          <p:nvPr>
            <p:extLst>
              <p:ext uri="{D42A27DB-BD31-4B8C-83A1-F6EECF244321}">
                <p14:modId xmlns:p14="http://schemas.microsoft.com/office/powerpoint/2010/main" val="2614051606"/>
              </p:ext>
            </p:extLst>
          </p:nvPr>
        </p:nvGraphicFramePr>
        <p:xfrm>
          <a:off x="1828799" y="757965"/>
          <a:ext cx="8536157" cy="5451731"/>
        </p:xfrm>
        <a:graphic>
          <a:graphicData uri="http://schemas.openxmlformats.org/drawingml/2006/table">
            <a:tbl>
              <a:tblPr/>
              <a:tblGrid>
                <a:gridCol w="2180803">
                  <a:extLst>
                    <a:ext uri="{9D8B030D-6E8A-4147-A177-3AD203B41FA5}">
                      <a16:colId xmlns:a16="http://schemas.microsoft.com/office/drawing/2014/main" val="1195084840"/>
                    </a:ext>
                  </a:extLst>
                </a:gridCol>
                <a:gridCol w="6355354">
                  <a:extLst>
                    <a:ext uri="{9D8B030D-6E8A-4147-A177-3AD203B41FA5}">
                      <a16:colId xmlns:a16="http://schemas.microsoft.com/office/drawing/2014/main" val="3631405147"/>
                    </a:ext>
                  </a:extLst>
                </a:gridCol>
              </a:tblGrid>
              <a:tr h="258511">
                <a:tc>
                  <a:txBody>
                    <a:bodyPr/>
                    <a:lstStyle/>
                    <a:p>
                      <a:pPr algn="ctr" rtl="0" fontAlgn="b"/>
                      <a:r>
                        <a:rPr lang="en-US" sz="1400" b="1" i="0" u="none" strike="noStrike" dirty="0">
                          <a:solidFill>
                            <a:srgbClr val="FFFFFF"/>
                          </a:solidFill>
                          <a:effectLst/>
                          <a:latin typeface="+mn-lt"/>
                        </a:rPr>
                        <a:t>Suffixes</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tc>
                  <a:txBody>
                    <a:bodyPr/>
                    <a:lstStyle/>
                    <a:p>
                      <a:pPr algn="ctr" fontAlgn="b"/>
                      <a:r>
                        <a:rPr lang="en-US" sz="1400" b="1" kern="1200" dirty="0">
                          <a:solidFill>
                            <a:schemeClr val="bg1"/>
                          </a:solidFill>
                          <a:latin typeface="+mn-lt"/>
                          <a:ea typeface="+mn-ea"/>
                          <a:cs typeface="+mn-cs"/>
                        </a:rPr>
                        <a:t>Creative Rationale</a:t>
                      </a:r>
                    </a:p>
                  </a:txBody>
                  <a:tcPr marL="3721" marR="3721" marT="3721" marB="0" anchor="ctr">
                    <a:lnL>
                      <a:noFill/>
                    </a:lnL>
                    <a:lnR>
                      <a:noFill/>
                    </a:lnR>
                    <a:lnT>
                      <a:noFill/>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794638070"/>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792305782"/>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46328453"/>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16333574"/>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74280465"/>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173543482"/>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93242817"/>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03168127"/>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901706819"/>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0472143"/>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05360231"/>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29335706"/>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55289713"/>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4013958"/>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500365384"/>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449152259"/>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56473526"/>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437043739"/>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338656310"/>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88817791"/>
                  </a:ext>
                </a:extLst>
              </a:tr>
              <a:tr h="259661">
                <a:tc>
                  <a:txBody>
                    <a:bodyPr/>
                    <a:lstStyle/>
                    <a:p>
                      <a:pPr marL="0" marR="0" algn="ctr" defTabSz="914318" rtl="0" eaLnBrk="1" latinLnBrk="0" hangingPunct="1">
                        <a:spcBef>
                          <a:spcPts val="0"/>
                        </a:spcBef>
                        <a:spcAft>
                          <a:spcPts val="0"/>
                        </a:spcAft>
                        <a:tabLst>
                          <a:tab pos="324485" algn="l"/>
                        </a:tabLst>
                      </a:pPr>
                      <a:r>
                        <a:rPr lang="en-US" sz="1400" b="1" kern="1200" dirty="0">
                          <a:solidFill>
                            <a:schemeClr val="tx2"/>
                          </a:solidFill>
                          <a:latin typeface="+mn-lt"/>
                          <a:ea typeface="+mn-ea"/>
                          <a:cs typeface="+mn-cs"/>
                        </a:rPr>
                        <a:t>XXXX</a:t>
                      </a:r>
                    </a:p>
                  </a:txBody>
                  <a:tcPr marL="68580" marR="68580" marT="0"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marR="0" algn="ctr" defTabSz="914318" rtl="0" eaLnBrk="1" latinLnBrk="0" hangingPunct="1">
                        <a:spcBef>
                          <a:spcPts val="0"/>
                        </a:spcBef>
                        <a:spcAft>
                          <a:spcPts val="0"/>
                        </a:spcAft>
                        <a:tabLst>
                          <a:tab pos="324485" algn="l"/>
                        </a:tabLst>
                      </a:pPr>
                      <a:r>
                        <a:rPr lang="en-US" sz="1400" b="0" kern="1200" dirty="0" err="1">
                          <a:solidFill>
                            <a:schemeClr val="tx2"/>
                          </a:solidFill>
                          <a:latin typeface="+mn-lt"/>
                          <a:ea typeface="+mn-ea"/>
                          <a:cs typeface="+mn-cs"/>
                        </a:rPr>
                        <a:t>XXXXX</a:t>
                      </a:r>
                      <a:endParaRPr lang="en-US" sz="1400" b="0" kern="1200" dirty="0">
                        <a:solidFill>
                          <a:schemeClr val="tx2"/>
                        </a:solidFill>
                        <a:latin typeface="+mn-lt"/>
                        <a:ea typeface="+mn-ea"/>
                        <a:cs typeface="+mn-cs"/>
                      </a:endParaRPr>
                    </a:p>
                  </a:txBody>
                  <a:tcPr marL="68580" marR="68580" marT="0"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3846346003"/>
                  </a:ext>
                </a:extLst>
              </a:tr>
            </a:tbl>
          </a:graphicData>
        </a:graphic>
      </p:graphicFrame>
    </p:spTree>
    <p:extLst>
      <p:ext uri="{BB962C8B-B14F-4D97-AF65-F5344CB8AC3E}">
        <p14:creationId xmlns:p14="http://schemas.microsoft.com/office/powerpoint/2010/main" val="5850956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1600-4E70-1550-6421-74177160036A}"/>
              </a:ext>
            </a:extLst>
          </p:cNvPr>
          <p:cNvSpPr>
            <a:spLocks noGrp="1"/>
          </p:cNvSpPr>
          <p:nvPr>
            <p:ph type="title"/>
          </p:nvPr>
        </p:nvSpPr>
        <p:spPr/>
        <p:txBody>
          <a:bodyPr/>
          <a:lstStyle/>
          <a:p>
            <a:r>
              <a:rPr lang="en-US" dirty="0"/>
              <a:t>Next Steps (Cont.)</a:t>
            </a:r>
          </a:p>
        </p:txBody>
      </p:sp>
      <p:sp>
        <p:nvSpPr>
          <p:cNvPr id="3" name="Text Placeholder 2">
            <a:extLst>
              <a:ext uri="{FF2B5EF4-FFF2-40B4-BE49-F238E27FC236}">
                <a16:creationId xmlns:a16="http://schemas.microsoft.com/office/drawing/2014/main" id="{2CDEF564-BF82-015E-770D-0E3CF4D97BFF}"/>
              </a:ext>
            </a:extLst>
          </p:cNvPr>
          <p:cNvSpPr>
            <a:spLocks noGrp="1"/>
          </p:cNvSpPr>
          <p:nvPr>
            <p:ph type="body" sz="quarter" idx="10"/>
          </p:nvPr>
        </p:nvSpPr>
        <p:spPr>
          <a:xfrm>
            <a:off x="184288" y="606287"/>
            <a:ext cx="11725137" cy="1822678"/>
          </a:xfrm>
        </p:spPr>
        <p:txBody>
          <a:bodyPr/>
          <a:lstStyle/>
          <a:p>
            <a:pPr>
              <a:spcBef>
                <a:spcPts val="0"/>
              </a:spcBef>
            </a:pPr>
            <a:r>
              <a:rPr lang="en-US" b="1" dirty="0"/>
              <a:t>FDA - Nonproprietary Names - Biological Suffixes</a:t>
            </a:r>
            <a:br>
              <a:rPr lang="en-US" b="1" dirty="0"/>
            </a:br>
            <a:endParaRPr lang="en-US" b="1" dirty="0"/>
          </a:p>
          <a:p>
            <a:pPr marL="400050" indent="-231775">
              <a:spcBef>
                <a:spcPts val="0"/>
              </a:spcBef>
              <a:buFont typeface="Wingdings" panose="05000000000000000000" pitchFamily="2" charset="2"/>
              <a:buChar char="§"/>
            </a:pPr>
            <a:r>
              <a:rPr lang="en-US" dirty="0"/>
              <a:t>Submit a DSI FDA Report in the IND (at or after the pre-BLA meeting) or at the BLA submission or a prior approval labeling supplement.</a:t>
            </a:r>
          </a:p>
          <a:p>
            <a:pPr marL="400050" indent="-231775">
              <a:spcBef>
                <a:spcPts val="0"/>
              </a:spcBef>
              <a:buFont typeface="Wingdings" panose="05000000000000000000" pitchFamily="2" charset="2"/>
              <a:buChar char="§"/>
            </a:pPr>
            <a:endParaRPr lang="en-US" dirty="0"/>
          </a:p>
          <a:p>
            <a:pPr marL="400050" indent="-231775">
              <a:spcBef>
                <a:spcPts val="0"/>
              </a:spcBef>
              <a:buFont typeface="Wingdings" panose="05000000000000000000" pitchFamily="2" charset="2"/>
              <a:buChar char="§"/>
            </a:pPr>
            <a:r>
              <a:rPr lang="en-US" dirty="0"/>
              <a:t>Submit up to 10 proposed suffixes, listed in order of preference.</a:t>
            </a:r>
          </a:p>
        </p:txBody>
      </p:sp>
      <p:sp>
        <p:nvSpPr>
          <p:cNvPr id="4" name="Text Placeholder 2">
            <a:extLst>
              <a:ext uri="{FF2B5EF4-FFF2-40B4-BE49-F238E27FC236}">
                <a16:creationId xmlns:a16="http://schemas.microsoft.com/office/drawing/2014/main" id="{CE07A7D3-A84C-534E-A5BB-FCCA8BA67678}"/>
              </a:ext>
            </a:extLst>
          </p:cNvPr>
          <p:cNvSpPr txBox="1">
            <a:spLocks/>
          </p:cNvSpPr>
          <p:nvPr/>
        </p:nvSpPr>
        <p:spPr>
          <a:xfrm>
            <a:off x="184288" y="5853003"/>
            <a:ext cx="11725137" cy="443711"/>
          </a:xfrm>
          <a:prstGeom prst="rect">
            <a:avLst/>
          </a:prstGeom>
        </p:spPr>
        <p:txBody>
          <a:bodyPr vert="horz" lIns="0" tIns="0" rIns="0" bIns="0" rtlCol="0">
            <a:spAutoFit/>
          </a:bodyPr>
          <a:lstStyle>
            <a:lvl1pPr marL="0" indent="0" algn="l" defTabSz="914318" rtl="0" eaLnBrk="1" latinLnBrk="0" hangingPunct="1">
              <a:lnSpc>
                <a:spcPct val="125000"/>
              </a:lnSpc>
              <a:spcBef>
                <a:spcPts val="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25000"/>
              </a:lnSpc>
              <a:spcBef>
                <a:spcPts val="0"/>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i="1"/>
              <a:t>It is the ultimate responsibility of the client to retain counsel and conduct full legal investigation and obtain legal opinion regarding the trademark availability of any name candidate presented by Brand Institute that client chooses to use in commerce.</a:t>
            </a:r>
            <a:endParaRPr lang="en-US" sz="1200" i="1" dirty="0"/>
          </a:p>
        </p:txBody>
      </p:sp>
    </p:spTree>
    <p:extLst>
      <p:ext uri="{BB962C8B-B14F-4D97-AF65-F5344CB8AC3E}">
        <p14:creationId xmlns:p14="http://schemas.microsoft.com/office/powerpoint/2010/main" val="12398249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D60CDA2-CD8A-E0A6-E695-7DAACB4B22C2}"/>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8A75AA47-B345-AFC8-0E81-A80D9DB0C79C}"/>
              </a:ext>
            </a:extLst>
          </p:cNvPr>
          <p:cNvGrpSpPr>
            <a:grpSpLocks/>
          </p:cNvGrpSpPr>
          <p:nvPr/>
        </p:nvGrpSpPr>
        <p:grpSpPr bwMode="auto">
          <a:xfrm>
            <a:off x="461728" y="5371148"/>
            <a:ext cx="5149849" cy="371475"/>
            <a:chOff x="2930526" y="5965372"/>
            <a:chExt cx="5149444" cy="371249"/>
          </a:xfrm>
        </p:grpSpPr>
        <p:sp>
          <p:nvSpPr>
            <p:cNvPr id="10" name="Text Box 8">
              <a:extLst>
                <a:ext uri="{FF2B5EF4-FFF2-40B4-BE49-F238E27FC236}">
                  <a16:creationId xmlns:a16="http://schemas.microsoft.com/office/drawing/2014/main" id="{445D9AE7-CC47-648D-47BF-9769602F7578}"/>
                </a:ext>
              </a:extLst>
            </p:cNvPr>
            <p:cNvSpPr txBox="1">
              <a:spLocks noChangeArrowheads="1"/>
            </p:cNvSpPr>
            <p:nvPr/>
          </p:nvSpPr>
          <p:spPr bwMode="auto">
            <a:xfrm>
              <a:off x="3348152" y="6067627"/>
              <a:ext cx="4731818" cy="230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FF8000"/>
                </a:buClr>
                <a:buFont typeface="Wingdings" panose="05000000000000000000" pitchFamily="2" charset="2"/>
                <a:buChar char="ü"/>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spcBef>
                  <a:spcPct val="50000"/>
                </a:spcBef>
                <a:buClrTx/>
                <a:buFontTx/>
                <a:buNone/>
              </a:pPr>
              <a:r>
                <a:rPr lang="en-US" altLang="en-US" sz="900" dirty="0">
                  <a:solidFill>
                    <a:schemeClr val="tx1"/>
                  </a:solidFill>
                  <a:latin typeface="+mn-lt"/>
                </a:rPr>
                <a:t>Note:  This Presentation Is Not Appropriate For Submission To </a:t>
              </a:r>
              <a:r>
                <a:rPr lang="en-US" altLang="en-US" sz="900" i="1" dirty="0">
                  <a:solidFill>
                    <a:schemeClr val="tx1"/>
                  </a:solidFill>
                  <a:latin typeface="+mn-lt"/>
                </a:rPr>
                <a:t>Any</a:t>
              </a:r>
              <a:r>
                <a:rPr lang="en-US" altLang="en-US" sz="900" dirty="0">
                  <a:solidFill>
                    <a:schemeClr val="tx1"/>
                  </a:solidFill>
                  <a:latin typeface="+mn-lt"/>
                </a:rPr>
                <a:t> Regulatory Agency.</a:t>
              </a:r>
            </a:p>
          </p:txBody>
        </p:sp>
        <p:pic>
          <p:nvPicPr>
            <p:cNvPr id="11" name="Picture 10" descr="alert.png">
              <a:extLst>
                <a:ext uri="{FF2B5EF4-FFF2-40B4-BE49-F238E27FC236}">
                  <a16:creationId xmlns:a16="http://schemas.microsoft.com/office/drawing/2014/main" id="{5C394088-D3B1-CB3C-9688-5545BB2F3256}"/>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3014303" y="5987606"/>
              <a:ext cx="314997" cy="314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a:extLst>
                <a:ext uri="{FF2B5EF4-FFF2-40B4-BE49-F238E27FC236}">
                  <a16:creationId xmlns:a16="http://schemas.microsoft.com/office/drawing/2014/main" id="{7A4227ED-CF2D-6A37-5D41-B1703D75262B}"/>
                </a:ext>
              </a:extLst>
            </p:cNvPr>
            <p:cNvSpPr/>
            <p:nvPr/>
          </p:nvSpPr>
          <p:spPr bwMode="auto">
            <a:xfrm>
              <a:off x="2930526" y="5965372"/>
              <a:ext cx="5149443" cy="371249"/>
            </a:xfrm>
            <a:prstGeom prst="rect">
              <a:avLst/>
            </a:prstGeom>
            <a:noFill/>
            <a:ln>
              <a:solidFill>
                <a:srgbClr val="0080FF"/>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a:p>
          </p:txBody>
        </p:sp>
      </p:grpSp>
      <p:pic>
        <p:nvPicPr>
          <p:cNvPr id="22" name="Picture 21">
            <a:extLst>
              <a:ext uri="{FF2B5EF4-FFF2-40B4-BE49-F238E27FC236}">
                <a16:creationId xmlns:a16="http://schemas.microsoft.com/office/drawing/2014/main" id="{629511BE-9287-B8A4-94F9-303157E00C82}"/>
              </a:ext>
            </a:extLst>
          </p:cNvPr>
          <p:cNvPicPr>
            <a:picLocks noChangeAspect="1"/>
          </p:cNvPicPr>
          <p:nvPr/>
        </p:nvPicPr>
        <p:blipFill>
          <a:blip r:embed="rId3"/>
          <a:stretch>
            <a:fillRect/>
          </a:stretch>
        </p:blipFill>
        <p:spPr>
          <a:xfrm>
            <a:off x="0" y="0"/>
            <a:ext cx="12192000" cy="277000"/>
          </a:xfrm>
          <a:prstGeom prst="rect">
            <a:avLst/>
          </a:prstGeom>
        </p:spPr>
      </p:pic>
      <p:sp>
        <p:nvSpPr>
          <p:cNvPr id="6" name="TextBox 5">
            <a:extLst>
              <a:ext uri="{FF2B5EF4-FFF2-40B4-BE49-F238E27FC236}">
                <a16:creationId xmlns:a16="http://schemas.microsoft.com/office/drawing/2014/main" id="{D061A1D7-77FD-0AB7-A0F7-E96C8FA698D1}"/>
              </a:ext>
            </a:extLst>
          </p:cNvPr>
          <p:cNvSpPr txBox="1"/>
          <p:nvPr/>
        </p:nvSpPr>
        <p:spPr>
          <a:xfrm>
            <a:off x="9466" y="6112567"/>
            <a:ext cx="6092154" cy="200055"/>
          </a:xfrm>
          <a:prstGeom prst="rect">
            <a:avLst/>
          </a:prstGeom>
          <a:noFill/>
        </p:spPr>
        <p:txBody>
          <a:bodyPr wrap="square" rtlCol="0">
            <a:spAutoFit/>
          </a:bodyPr>
          <a:lstStyle/>
          <a:p>
            <a:pPr marL="0" marR="0" lvl="0" indent="0" algn="ctr" defTabSz="713232"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effectLst/>
                <a:uLnTx/>
                <a:uFillTx/>
                <a:ea typeface="+mn-ea"/>
                <a:cs typeface="Calibri" panose="020F0502020204030204" pitchFamily="34" charset="0"/>
              </a:rPr>
              <a:t>BASEL     BOSTON     CHARLOTTE     CHICAGO     DALLAS     FRANKFURT     LONDON     LOS ANGELES     MIAMI     MONTRÉAL     MUMBAI</a:t>
            </a:r>
            <a:endParaRPr kumimoji="0" lang="en-US" sz="700" i="0" u="none" strike="noStrike" kern="1200" cap="none" spc="0" normalizeH="0" baseline="0" noProof="0" dirty="0">
              <a:ln>
                <a:noFill/>
              </a:ln>
              <a:effectLst/>
              <a:uLnTx/>
              <a:uFillTx/>
              <a:ea typeface="+mn-ea"/>
              <a:cs typeface="Calibri" panose="020F0502020204030204" pitchFamily="34" charset="0"/>
            </a:endParaRPr>
          </a:p>
        </p:txBody>
      </p:sp>
      <p:sp>
        <p:nvSpPr>
          <p:cNvPr id="7" name="TextBox 6">
            <a:extLst>
              <a:ext uri="{FF2B5EF4-FFF2-40B4-BE49-F238E27FC236}">
                <a16:creationId xmlns:a16="http://schemas.microsoft.com/office/drawing/2014/main" id="{5A1DD0AD-C635-6A5C-5CD6-92269D27F1D9}"/>
              </a:ext>
            </a:extLst>
          </p:cNvPr>
          <p:cNvSpPr txBox="1"/>
          <p:nvPr/>
        </p:nvSpPr>
        <p:spPr>
          <a:xfrm>
            <a:off x="295074" y="6497468"/>
            <a:ext cx="5520939" cy="200055"/>
          </a:xfrm>
          <a:prstGeom prst="rect">
            <a:avLst/>
          </a:prstGeom>
          <a:noFill/>
        </p:spPr>
        <p:txBody>
          <a:bodyPr wrap="square" rtlCol="0">
            <a:spAutoFit/>
          </a:bodyPr>
          <a:lstStyle/>
          <a:p>
            <a:pPr lvl="0" algn="ctr" defTabSz="713232">
              <a:defRPr/>
            </a:pPr>
            <a:r>
              <a:rPr lang="en-US" sz="700" dirty="0">
                <a:cs typeface="Calibri" panose="020F0502020204030204" pitchFamily="34" charset="0"/>
              </a:rPr>
              <a:t>NEW YORK     OTTAWA     </a:t>
            </a:r>
            <a:r>
              <a:rPr kumimoji="0" lang="en-US" sz="700" i="0" u="none" strike="noStrike" kern="1200" cap="none" spc="0" normalizeH="0" baseline="0" noProof="0" dirty="0">
                <a:ln>
                  <a:noFill/>
                </a:ln>
                <a:effectLst/>
                <a:uLnTx/>
                <a:uFillTx/>
                <a:ea typeface="+mn-ea"/>
                <a:cs typeface="Calibri" panose="020F0502020204030204" pitchFamily="34" charset="0"/>
              </a:rPr>
              <a:t>ROCKVILLE     SAN FRANCISCO     SAN JUAN     SÃO PAULO     SEOUL     TOKYO     TORONTO</a:t>
            </a:r>
          </a:p>
        </p:txBody>
      </p:sp>
      <p:pic>
        <p:nvPicPr>
          <p:cNvPr id="2" name="Picture 1" descr="A blue sign with white text on it&#10;&#10;Description automatically generated">
            <a:extLst>
              <a:ext uri="{FF2B5EF4-FFF2-40B4-BE49-F238E27FC236}">
                <a16:creationId xmlns:a16="http://schemas.microsoft.com/office/drawing/2014/main" id="{9554A9E0-9205-C48F-A306-3C182C7189C1}"/>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6099846" y="277000"/>
            <a:ext cx="6092154" cy="6581000"/>
          </a:xfrm>
          <a:prstGeom prst="rect">
            <a:avLst/>
          </a:prstGeom>
        </p:spPr>
      </p:pic>
      <p:sp>
        <p:nvSpPr>
          <p:cNvPr id="3" name="Title 6">
            <a:extLst>
              <a:ext uri="{FF2B5EF4-FFF2-40B4-BE49-F238E27FC236}">
                <a16:creationId xmlns:a16="http://schemas.microsoft.com/office/drawing/2014/main" id="{F89A400D-0AED-34CA-7496-2A2B905E10E2}"/>
              </a:ext>
            </a:extLst>
          </p:cNvPr>
          <p:cNvSpPr txBox="1">
            <a:spLocks/>
          </p:cNvSpPr>
          <p:nvPr/>
        </p:nvSpPr>
        <p:spPr>
          <a:xfrm>
            <a:off x="170786" y="1106851"/>
            <a:ext cx="5801389" cy="1103688"/>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sz="4200" dirty="0"/>
              <a:t>Questions &amp; Answers</a:t>
            </a:r>
          </a:p>
        </p:txBody>
      </p:sp>
      <p:pic>
        <p:nvPicPr>
          <p:cNvPr id="8" name="Picture 7" descr="Text, logo&#10;&#10;Description automatically generated">
            <a:extLst>
              <a:ext uri="{FF2B5EF4-FFF2-40B4-BE49-F238E27FC236}">
                <a16:creationId xmlns:a16="http://schemas.microsoft.com/office/drawing/2014/main" id="{ED0BFB13-1917-3C74-5B73-A111F3439F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787" y="4331860"/>
            <a:ext cx="1117740" cy="811674"/>
          </a:xfrm>
          <a:prstGeom prst="rect">
            <a:avLst/>
          </a:prstGeom>
        </p:spPr>
      </p:pic>
      <p:pic>
        <p:nvPicPr>
          <p:cNvPr id="13" name="Picture 12" descr="Logo, company name&#10;&#10;Description automatically generated">
            <a:extLst>
              <a:ext uri="{FF2B5EF4-FFF2-40B4-BE49-F238E27FC236}">
                <a16:creationId xmlns:a16="http://schemas.microsoft.com/office/drawing/2014/main" id="{F83E8C4E-6F66-43D1-3558-FD7A5083D48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48791" y="4312810"/>
            <a:ext cx="1523384" cy="932311"/>
          </a:xfrm>
          <a:prstGeom prst="rect">
            <a:avLst/>
          </a:prstGeom>
        </p:spPr>
      </p:pic>
      <p:sp>
        <p:nvSpPr>
          <p:cNvPr id="14" name="Rectangle 13">
            <a:extLst>
              <a:ext uri="{FF2B5EF4-FFF2-40B4-BE49-F238E27FC236}">
                <a16:creationId xmlns:a16="http://schemas.microsoft.com/office/drawing/2014/main" id="{3C362FEE-4AE9-7E05-64C1-3BA93F0437F3}"/>
              </a:ext>
            </a:extLst>
          </p:cNvPr>
          <p:cNvSpPr/>
          <p:nvPr/>
        </p:nvSpPr>
        <p:spPr>
          <a:xfrm>
            <a:off x="2551759" y="4321124"/>
            <a:ext cx="1009826" cy="694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r>
              <a:rPr lang="en-US" sz="1200" dirty="0">
                <a:solidFill>
                  <a:prstClr val="white"/>
                </a:solidFill>
              </a:rPr>
              <a:t>Insert Client</a:t>
            </a:r>
          </a:p>
          <a:p>
            <a:pPr algn="ctr" eaLnBrk="1" fontAlgn="auto" hangingPunct="1">
              <a:spcBef>
                <a:spcPts val="0"/>
              </a:spcBef>
              <a:spcAft>
                <a:spcPts val="0"/>
              </a:spcAft>
            </a:pPr>
            <a:r>
              <a:rPr lang="en-US" sz="1200" dirty="0">
                <a:solidFill>
                  <a:prstClr val="white"/>
                </a:solidFill>
              </a:rPr>
              <a:t>Logo Here</a:t>
            </a:r>
          </a:p>
        </p:txBody>
      </p:sp>
      <p:sp>
        <p:nvSpPr>
          <p:cNvPr id="4" name="Rectangle 1230">
            <a:extLst>
              <a:ext uri="{FF2B5EF4-FFF2-40B4-BE49-F238E27FC236}">
                <a16:creationId xmlns:a16="http://schemas.microsoft.com/office/drawing/2014/main" id="{21CD427E-2D2D-639C-AC1B-ADA73D520728}"/>
              </a:ext>
            </a:extLst>
          </p:cNvPr>
          <p:cNvSpPr>
            <a:spLocks noChangeArrowheads="1"/>
          </p:cNvSpPr>
          <p:nvPr/>
        </p:nvSpPr>
        <p:spPr bwMode="auto">
          <a:xfrm>
            <a:off x="571499" y="2740427"/>
            <a:ext cx="4810126" cy="999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algn="ctr" eaLnBrk="1" hangingPunct="1">
              <a:spcBef>
                <a:spcPct val="0"/>
              </a:spcBef>
              <a:buClrTx/>
              <a:buNone/>
            </a:pPr>
            <a:r>
              <a:rPr lang="en-US" altLang="en-US" sz="2200">
                <a:solidFill>
                  <a:schemeClr val="tx1"/>
                </a:solidFill>
                <a:latin typeface="+mn-lt"/>
              </a:rPr>
              <a:t>Project SVP_SUFFIX</a:t>
            </a:r>
          </a:p>
          <a:p>
            <a:pPr algn="ctr" eaLnBrk="1" hangingPunct="1">
              <a:spcBef>
                <a:spcPct val="0"/>
              </a:spcBef>
              <a:buClrTx/>
              <a:buNone/>
            </a:pPr>
            <a:r>
              <a:rPr lang="en-US" altLang="en-US" sz="2200">
                <a:solidFill>
                  <a:schemeClr val="tx1"/>
                </a:solidFill>
                <a:latin typeface="+mn-lt"/>
              </a:rPr>
              <a:t>August xx, 2024</a:t>
            </a:r>
            <a:endParaRPr lang="en-US" altLang="en-US" sz="2200" dirty="0">
              <a:solidFill>
                <a:schemeClr val="tx1"/>
              </a:solidFill>
              <a:latin typeface="+mn-lt"/>
            </a:endParaRPr>
          </a:p>
        </p:txBody>
      </p:sp>
    </p:spTree>
    <p:extLst>
      <p:ext uri="{BB962C8B-B14F-4D97-AF65-F5344CB8AC3E}">
        <p14:creationId xmlns:p14="http://schemas.microsoft.com/office/powerpoint/2010/main" val="24371163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2000"/>
                                  </p:stCondLst>
                                  <p:childTnLst>
                                    <p:set>
                                      <p:cBhvr>
                                        <p:cTn id="6" dur="1" fill="hold">
                                          <p:stCondLst>
                                            <p:cond delay="0"/>
                                          </p:stCondLst>
                                        </p:cTn>
                                        <p:tgtEl>
                                          <p:spTgt spid="8"/>
                                        </p:tgtEl>
                                        <p:attrNameLst>
                                          <p:attrName>style.visibility</p:attrName>
                                        </p:attrNameLst>
                                      </p:cBhvr>
                                      <p:to>
                                        <p:strVal val="visible"/>
                                      </p:to>
                                    </p:set>
                                    <p:anim calcmode="lin" valueType="num">
                                      <p:cBhvr>
                                        <p:cTn id="7" dur="250" fill="hold"/>
                                        <p:tgtEl>
                                          <p:spTgt spid="8"/>
                                        </p:tgtEl>
                                        <p:attrNameLst>
                                          <p:attrName>ppt_w</p:attrName>
                                        </p:attrNameLst>
                                      </p:cBhvr>
                                      <p:tavLst>
                                        <p:tav tm="0">
                                          <p:val>
                                            <p:strVal val="2/3*#ppt_w"/>
                                          </p:val>
                                        </p:tav>
                                        <p:tav tm="100000">
                                          <p:val>
                                            <p:strVal val="#ppt_w"/>
                                          </p:val>
                                        </p:tav>
                                      </p:tavLst>
                                    </p:anim>
                                    <p:anim calcmode="lin" valueType="num">
                                      <p:cBhvr>
                                        <p:cTn id="8" dur="250" fill="hold"/>
                                        <p:tgtEl>
                                          <p:spTgt spid="8"/>
                                        </p:tgtEl>
                                        <p:attrNameLst>
                                          <p:attrName>ppt_h</p:attrName>
                                        </p:attrNameLst>
                                      </p:cBhvr>
                                      <p:tavLst>
                                        <p:tav tm="0">
                                          <p:val>
                                            <p:strVal val="2/3*#ppt_h"/>
                                          </p:val>
                                        </p:tav>
                                        <p:tav tm="100000">
                                          <p:val>
                                            <p:strVal val="#ppt_h"/>
                                          </p:val>
                                        </p:tav>
                                      </p:tavLst>
                                    </p:anim>
                                  </p:childTnLst>
                                </p:cTn>
                              </p:par>
                              <p:par>
                                <p:cTn id="9" presetID="23" presetClass="entr" presetSubtype="272" fill="hold" nodeType="withEffect">
                                  <p:stCondLst>
                                    <p:cond delay="2500"/>
                                  </p:stCondLst>
                                  <p:childTnLst>
                                    <p:set>
                                      <p:cBhvr>
                                        <p:cTn id="10" dur="1" fill="hold">
                                          <p:stCondLst>
                                            <p:cond delay="0"/>
                                          </p:stCondLst>
                                        </p:cTn>
                                        <p:tgtEl>
                                          <p:spTgt spid="13"/>
                                        </p:tgtEl>
                                        <p:attrNameLst>
                                          <p:attrName>style.visibility</p:attrName>
                                        </p:attrNameLst>
                                      </p:cBhvr>
                                      <p:to>
                                        <p:strVal val="visible"/>
                                      </p:to>
                                    </p:set>
                                    <p:anim calcmode="lin" valueType="num">
                                      <p:cBhvr>
                                        <p:cTn id="11" dur="250" fill="hold"/>
                                        <p:tgtEl>
                                          <p:spTgt spid="13"/>
                                        </p:tgtEl>
                                        <p:attrNameLst>
                                          <p:attrName>ppt_w</p:attrName>
                                        </p:attrNameLst>
                                      </p:cBhvr>
                                      <p:tavLst>
                                        <p:tav tm="0">
                                          <p:val>
                                            <p:strVal val="2/3*#ppt_w"/>
                                          </p:val>
                                        </p:tav>
                                        <p:tav tm="100000">
                                          <p:val>
                                            <p:strVal val="#ppt_w"/>
                                          </p:val>
                                        </p:tav>
                                      </p:tavLst>
                                    </p:anim>
                                    <p:anim calcmode="lin" valueType="num">
                                      <p:cBhvr>
                                        <p:cTn id="12" dur="250" fill="hold"/>
                                        <p:tgtEl>
                                          <p:spTgt spid="13"/>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6">
            <a:extLst>
              <a:ext uri="{FF2B5EF4-FFF2-40B4-BE49-F238E27FC236}">
                <a16:creationId xmlns:a16="http://schemas.microsoft.com/office/drawing/2014/main" id="{2B56EDCF-D114-B188-31FD-F11B846C916D}"/>
              </a:ext>
            </a:extLst>
          </p:cNvPr>
          <p:cNvSpPr txBox="1">
            <a:spLocks/>
          </p:cNvSpPr>
          <p:nvPr/>
        </p:nvSpPr>
        <p:spPr>
          <a:xfrm>
            <a:off x="1519652" y="3940274"/>
            <a:ext cx="9152697" cy="637097"/>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a:t>Appendix</a:t>
            </a:r>
            <a:endParaRPr lang="en-US" dirty="0"/>
          </a:p>
        </p:txBody>
      </p:sp>
      <p:pic>
        <p:nvPicPr>
          <p:cNvPr id="6" name="Picture Placeholder 5" descr="Shelves of medicine bottles on shelves&#10;&#10;Description automatically generated">
            <a:extLst>
              <a:ext uri="{FF2B5EF4-FFF2-40B4-BE49-F238E27FC236}">
                <a16:creationId xmlns:a16="http://schemas.microsoft.com/office/drawing/2014/main" id="{E758B37E-2E02-BC0B-6AF8-BBC034B7C944}"/>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31771" b="31771"/>
          <a:stretch>
            <a:fillRect/>
          </a:stretch>
        </p:blipFill>
        <p:spPr/>
      </p:pic>
    </p:spTree>
    <p:extLst>
      <p:ext uri="{BB962C8B-B14F-4D97-AF65-F5344CB8AC3E}">
        <p14:creationId xmlns:p14="http://schemas.microsoft.com/office/powerpoint/2010/main" val="22342437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a:t>
            </a:r>
            <a:r>
              <a:rPr lang="en-US" dirty="0">
                <a:solidFill>
                  <a:srgbClr val="1D3D7C"/>
                </a:solidFill>
              </a:rPr>
              <a:t>Suffix Meaning (Unaided)*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248338"/>
          </a:xfrm>
        </p:spPr>
        <p:txBody>
          <a:bodyPr/>
          <a:lstStyle/>
          <a:p>
            <a:r>
              <a:rPr lang="en-US" sz="1400" dirty="0"/>
              <a:t>This measurement is designed to find what meaning is conveyed by each four-letter suffix.</a:t>
            </a:r>
          </a:p>
        </p:txBody>
      </p:sp>
      <p:sp>
        <p:nvSpPr>
          <p:cNvPr id="4" name="Rectangle 1230">
            <a:extLst>
              <a:ext uri="{FF2B5EF4-FFF2-40B4-BE49-F238E27FC236}">
                <a16:creationId xmlns:a16="http://schemas.microsoft.com/office/drawing/2014/main" id="{A8192A17-8357-AD41-B536-0333CB1C5DEC}"/>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14" name="Group 13">
            <a:extLst>
              <a:ext uri="{FF2B5EF4-FFF2-40B4-BE49-F238E27FC236}">
                <a16:creationId xmlns:a16="http://schemas.microsoft.com/office/drawing/2014/main" id="{C853E3EF-E48D-BBB7-299D-770A7C8B36DD}"/>
              </a:ext>
            </a:extLst>
          </p:cNvPr>
          <p:cNvGrpSpPr/>
          <p:nvPr/>
        </p:nvGrpSpPr>
        <p:grpSpPr>
          <a:xfrm>
            <a:off x="9619169" y="1312307"/>
            <a:ext cx="2001258" cy="954405"/>
            <a:chOff x="9237430" y="1312307"/>
            <a:chExt cx="2001258" cy="954405"/>
          </a:xfrm>
        </p:grpSpPr>
        <p:sp>
          <p:nvSpPr>
            <p:cNvPr id="5" name="Oval 4">
              <a:extLst>
                <a:ext uri="{FF2B5EF4-FFF2-40B4-BE49-F238E27FC236}">
                  <a16:creationId xmlns:a16="http://schemas.microsoft.com/office/drawing/2014/main" id="{D091E5EE-247F-E49E-2AC5-1518E89597B8}"/>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2">
              <a:extLst>
                <a:ext uri="{FF2B5EF4-FFF2-40B4-BE49-F238E27FC236}">
                  <a16:creationId xmlns:a16="http://schemas.microsoft.com/office/drawing/2014/main" id="{7F3A5837-5D29-5DFC-D127-5BA49DA63091}"/>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sp>
          <p:nvSpPr>
            <p:cNvPr id="7" name="Oval 6">
              <a:extLst>
                <a:ext uri="{FF2B5EF4-FFF2-40B4-BE49-F238E27FC236}">
                  <a16:creationId xmlns:a16="http://schemas.microsoft.com/office/drawing/2014/main" id="{27867E34-8001-1D28-C1F5-09420DA72CBB}"/>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2">
              <a:extLst>
                <a:ext uri="{FF2B5EF4-FFF2-40B4-BE49-F238E27FC236}">
                  <a16:creationId xmlns:a16="http://schemas.microsoft.com/office/drawing/2014/main" id="{53B2D15A-1BC2-2E16-6B76-F1CB795EF55B}"/>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sp>
        <p:nvSpPr>
          <p:cNvPr id="13" name="TextBox 2">
            <a:extLst>
              <a:ext uri="{FF2B5EF4-FFF2-40B4-BE49-F238E27FC236}">
                <a16:creationId xmlns:a16="http://schemas.microsoft.com/office/drawing/2014/main" id="{3C0B4C0C-EE7A-150D-E7EE-3FCAF03F32CA}"/>
              </a:ext>
            </a:extLst>
          </p:cNvPr>
          <p:cNvSpPr txBox="1"/>
          <p:nvPr/>
        </p:nvSpPr>
        <p:spPr>
          <a:xfrm>
            <a:off x="5346711" y="5838536"/>
            <a:ext cx="1385033"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t>Percentages</a:t>
            </a:r>
          </a:p>
        </p:txBody>
      </p:sp>
      <p:graphicFrame>
        <p:nvGraphicFramePr>
          <p:cNvPr id="44" name="Chart 43">
            <a:extLst>
              <a:ext uri="{FF2B5EF4-FFF2-40B4-BE49-F238E27FC236}">
                <a16:creationId xmlns:a16="http://schemas.microsoft.com/office/drawing/2014/main" id="{DB433CBF-AA4F-C947-E902-32AC94C5DA04}"/>
              </a:ext>
            </a:extLst>
          </p:cNvPr>
          <p:cNvGraphicFramePr/>
          <p:nvPr>
            <p:extLst>
              <p:ext uri="{D42A27DB-BD31-4B8C-83A1-F6EECF244321}">
                <p14:modId xmlns:p14="http://schemas.microsoft.com/office/powerpoint/2010/main" val="3907365705"/>
              </p:ext>
            </p:extLst>
          </p:nvPr>
        </p:nvGraphicFramePr>
        <p:xfrm>
          <a:off x="3505199" y="863601"/>
          <a:ext cx="5553075" cy="4974935"/>
        </p:xfrm>
        <a:graphic>
          <a:graphicData uri="http://schemas.openxmlformats.org/drawingml/2006/chart">
            <c:chart xmlns:c="http://schemas.openxmlformats.org/drawingml/2006/chart" xmlns:r="http://schemas.openxmlformats.org/officeDocument/2006/relationships" r:id="rId2"/>
          </a:graphicData>
        </a:graphic>
      </p:graphicFrame>
      <p:sp>
        <p:nvSpPr>
          <p:cNvPr id="45" name="TESTNAME29">
            <a:extLst>
              <a:ext uri="{FF2B5EF4-FFF2-40B4-BE49-F238E27FC236}">
                <a16:creationId xmlns:a16="http://schemas.microsoft.com/office/drawing/2014/main" id="{1BF8AE0A-BF4F-0D47-AC7C-0BBD3D75B415}"/>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6" name="TESTNAME28">
            <a:extLst>
              <a:ext uri="{FF2B5EF4-FFF2-40B4-BE49-F238E27FC236}">
                <a16:creationId xmlns:a16="http://schemas.microsoft.com/office/drawing/2014/main" id="{1CFD7E7B-D9CF-8941-3EFF-AF07AFBF4DE9}"/>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7" name="TESTNAME27">
            <a:extLst>
              <a:ext uri="{FF2B5EF4-FFF2-40B4-BE49-F238E27FC236}">
                <a16:creationId xmlns:a16="http://schemas.microsoft.com/office/drawing/2014/main" id="{B827C383-3CD5-DA13-9FEB-67CDA93ED820}"/>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48" name="TESTNAME26">
            <a:extLst>
              <a:ext uri="{FF2B5EF4-FFF2-40B4-BE49-F238E27FC236}">
                <a16:creationId xmlns:a16="http://schemas.microsoft.com/office/drawing/2014/main" id="{5C6ACCC6-AB79-1FF6-38E9-A7D18F3B78F9}"/>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49" name="TESTNAME25">
            <a:extLst>
              <a:ext uri="{FF2B5EF4-FFF2-40B4-BE49-F238E27FC236}">
                <a16:creationId xmlns:a16="http://schemas.microsoft.com/office/drawing/2014/main" id="{D7840B23-48AB-209F-53DC-E6C60CAA8119}"/>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50" name="TESTNAME24">
            <a:extLst>
              <a:ext uri="{FF2B5EF4-FFF2-40B4-BE49-F238E27FC236}">
                <a16:creationId xmlns:a16="http://schemas.microsoft.com/office/drawing/2014/main" id="{C5E3E7CD-2296-3597-6673-D6E8F8AA539D}"/>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51" name="TESTNAME23">
            <a:extLst>
              <a:ext uri="{FF2B5EF4-FFF2-40B4-BE49-F238E27FC236}">
                <a16:creationId xmlns:a16="http://schemas.microsoft.com/office/drawing/2014/main" id="{6CC2DF22-9C17-C7E0-8529-6F2FAA883A1B}"/>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52" name="TESTNAME22">
            <a:extLst>
              <a:ext uri="{FF2B5EF4-FFF2-40B4-BE49-F238E27FC236}">
                <a16:creationId xmlns:a16="http://schemas.microsoft.com/office/drawing/2014/main" id="{C6DD1FC5-AEF7-EE5A-DEEA-0518A83E534C}"/>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53" name="TESTNAME21">
            <a:extLst>
              <a:ext uri="{FF2B5EF4-FFF2-40B4-BE49-F238E27FC236}">
                <a16:creationId xmlns:a16="http://schemas.microsoft.com/office/drawing/2014/main" id="{C5993BDD-8000-1FB1-706A-EA31B26CD414}"/>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54" name="TESTNAME20">
            <a:extLst>
              <a:ext uri="{FF2B5EF4-FFF2-40B4-BE49-F238E27FC236}">
                <a16:creationId xmlns:a16="http://schemas.microsoft.com/office/drawing/2014/main" id="{4D9CC596-DB58-DC3C-53EF-9554A8DA7AB4}"/>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55" name="TESTNAME19">
            <a:extLst>
              <a:ext uri="{FF2B5EF4-FFF2-40B4-BE49-F238E27FC236}">
                <a16:creationId xmlns:a16="http://schemas.microsoft.com/office/drawing/2014/main" id="{F5682D61-D6C6-A5D8-529D-094CF3E93336}"/>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56" name="TESTNAME18">
            <a:extLst>
              <a:ext uri="{FF2B5EF4-FFF2-40B4-BE49-F238E27FC236}">
                <a16:creationId xmlns:a16="http://schemas.microsoft.com/office/drawing/2014/main" id="{E829A0CB-2ED1-B7D1-D60B-19A4C9051ECB}"/>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57" name="TESTNAME17">
            <a:extLst>
              <a:ext uri="{FF2B5EF4-FFF2-40B4-BE49-F238E27FC236}">
                <a16:creationId xmlns:a16="http://schemas.microsoft.com/office/drawing/2014/main" id="{8DA2110D-452F-6222-9169-445A26B07922}"/>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58" name="TESTNAME16">
            <a:extLst>
              <a:ext uri="{FF2B5EF4-FFF2-40B4-BE49-F238E27FC236}">
                <a16:creationId xmlns:a16="http://schemas.microsoft.com/office/drawing/2014/main" id="{0F040818-EDB0-617F-8898-57640F862CA8}"/>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59" name="TESTNAME15">
            <a:extLst>
              <a:ext uri="{FF2B5EF4-FFF2-40B4-BE49-F238E27FC236}">
                <a16:creationId xmlns:a16="http://schemas.microsoft.com/office/drawing/2014/main" id="{88E37FFD-7C0E-30E7-DB2A-C0E70EE2B9AA}"/>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60" name="TESTNAME14">
            <a:extLst>
              <a:ext uri="{FF2B5EF4-FFF2-40B4-BE49-F238E27FC236}">
                <a16:creationId xmlns:a16="http://schemas.microsoft.com/office/drawing/2014/main" id="{9407F90D-789E-E5CF-2B18-1B920F40B26B}"/>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61" name="TESTNAME13">
            <a:extLst>
              <a:ext uri="{FF2B5EF4-FFF2-40B4-BE49-F238E27FC236}">
                <a16:creationId xmlns:a16="http://schemas.microsoft.com/office/drawing/2014/main" id="{B0392918-4702-1FCB-F5EA-A7371B15F2A9}"/>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62" name="TESTNAME12">
            <a:extLst>
              <a:ext uri="{FF2B5EF4-FFF2-40B4-BE49-F238E27FC236}">
                <a16:creationId xmlns:a16="http://schemas.microsoft.com/office/drawing/2014/main" id="{98858F08-FF83-0C32-5C90-ED3124FF4866}"/>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63" name="TESTNAME11">
            <a:extLst>
              <a:ext uri="{FF2B5EF4-FFF2-40B4-BE49-F238E27FC236}">
                <a16:creationId xmlns:a16="http://schemas.microsoft.com/office/drawing/2014/main" id="{B181947B-9738-CA53-C0AA-5BBA86D002BA}"/>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64" name="TESTNAME10">
            <a:extLst>
              <a:ext uri="{FF2B5EF4-FFF2-40B4-BE49-F238E27FC236}">
                <a16:creationId xmlns:a16="http://schemas.microsoft.com/office/drawing/2014/main" id="{2B5328A2-BE68-7A2C-A9C7-826FF4DBC0B9}"/>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65" name="TESTNAME09">
            <a:extLst>
              <a:ext uri="{FF2B5EF4-FFF2-40B4-BE49-F238E27FC236}">
                <a16:creationId xmlns:a16="http://schemas.microsoft.com/office/drawing/2014/main" id="{FDF7797B-11D3-471A-12D4-986A9864FD34}"/>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66" name="TESTNAME08">
            <a:extLst>
              <a:ext uri="{FF2B5EF4-FFF2-40B4-BE49-F238E27FC236}">
                <a16:creationId xmlns:a16="http://schemas.microsoft.com/office/drawing/2014/main" id="{B9A3D5F0-56D1-B98A-A358-83AADE76CAEC}"/>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67" name="TESTNAME07">
            <a:extLst>
              <a:ext uri="{FF2B5EF4-FFF2-40B4-BE49-F238E27FC236}">
                <a16:creationId xmlns:a16="http://schemas.microsoft.com/office/drawing/2014/main" id="{7BE3797E-510D-1A32-D716-45591EB7ED81}"/>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68" name="TESTNAME06">
            <a:extLst>
              <a:ext uri="{FF2B5EF4-FFF2-40B4-BE49-F238E27FC236}">
                <a16:creationId xmlns:a16="http://schemas.microsoft.com/office/drawing/2014/main" id="{01D4B597-02C5-FB39-1761-088961519E1F}"/>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69" name="TESTNAME05">
            <a:extLst>
              <a:ext uri="{FF2B5EF4-FFF2-40B4-BE49-F238E27FC236}">
                <a16:creationId xmlns:a16="http://schemas.microsoft.com/office/drawing/2014/main" id="{A910F5D8-D08F-D226-B1CF-ECDA803BD396}"/>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70" name="TESTNAME04">
            <a:extLst>
              <a:ext uri="{FF2B5EF4-FFF2-40B4-BE49-F238E27FC236}">
                <a16:creationId xmlns:a16="http://schemas.microsoft.com/office/drawing/2014/main" id="{EB55CA1E-9D1B-83DA-B3A5-031967D878A1}"/>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71" name="TESTNAME03">
            <a:extLst>
              <a:ext uri="{FF2B5EF4-FFF2-40B4-BE49-F238E27FC236}">
                <a16:creationId xmlns:a16="http://schemas.microsoft.com/office/drawing/2014/main" id="{E812304A-6139-5F8E-3AED-1E9C65E5C4CE}"/>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72" name="TESTNAME02">
            <a:extLst>
              <a:ext uri="{FF2B5EF4-FFF2-40B4-BE49-F238E27FC236}">
                <a16:creationId xmlns:a16="http://schemas.microsoft.com/office/drawing/2014/main" id="{408CFE5C-6D98-1E4A-BAE2-B0943D7CFB37}"/>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73" name="TESTNAME01">
            <a:extLst>
              <a:ext uri="{FF2B5EF4-FFF2-40B4-BE49-F238E27FC236}">
                <a16:creationId xmlns:a16="http://schemas.microsoft.com/office/drawing/2014/main" id="{7A25356C-3BBF-5CF8-0538-C0344F9914EA}"/>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74" name="TESTNAME00">
            <a:extLst>
              <a:ext uri="{FF2B5EF4-FFF2-40B4-BE49-F238E27FC236}">
                <a16:creationId xmlns:a16="http://schemas.microsoft.com/office/drawing/2014/main" id="{7B416575-E9FD-0D9F-11B1-DE8133A6F064}"/>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1231314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a:t>
            </a:r>
            <a:r>
              <a:rPr lang="en-US" dirty="0">
                <a:solidFill>
                  <a:srgbClr val="1D3D7C"/>
                </a:solidFill>
              </a:rPr>
              <a:t>Existing Suffix Identification*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517642"/>
          </a:xfrm>
        </p:spPr>
        <p:txBody>
          <a:bodyPr/>
          <a:lstStyle/>
          <a:p>
            <a:r>
              <a:rPr lang="en-US" sz="1400" dirty="0"/>
              <a:t>Respondents were asked if there any existing over-the-counter or prescription pharmaceutical brand names that use the following four-letter suffix. </a:t>
            </a:r>
          </a:p>
        </p:txBody>
      </p:sp>
      <p:sp>
        <p:nvSpPr>
          <p:cNvPr id="4" name="Rectangle 1230">
            <a:extLst>
              <a:ext uri="{FF2B5EF4-FFF2-40B4-BE49-F238E27FC236}">
                <a16:creationId xmlns:a16="http://schemas.microsoft.com/office/drawing/2014/main" id="{9FC2661C-A96A-8993-7C88-8CD9757202DB}"/>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5" name="Group 4">
            <a:extLst>
              <a:ext uri="{FF2B5EF4-FFF2-40B4-BE49-F238E27FC236}">
                <a16:creationId xmlns:a16="http://schemas.microsoft.com/office/drawing/2014/main" id="{988B8561-2C84-F550-B317-13BB1EC08F58}"/>
              </a:ext>
            </a:extLst>
          </p:cNvPr>
          <p:cNvGrpSpPr/>
          <p:nvPr/>
        </p:nvGrpSpPr>
        <p:grpSpPr>
          <a:xfrm>
            <a:off x="9619169" y="1312307"/>
            <a:ext cx="2001258" cy="954405"/>
            <a:chOff x="9237430" y="1312307"/>
            <a:chExt cx="2001258" cy="954405"/>
          </a:xfrm>
        </p:grpSpPr>
        <p:sp>
          <p:nvSpPr>
            <p:cNvPr id="6" name="Oval 5">
              <a:extLst>
                <a:ext uri="{FF2B5EF4-FFF2-40B4-BE49-F238E27FC236}">
                  <a16:creationId xmlns:a16="http://schemas.microsoft.com/office/drawing/2014/main" id="{CEA0A35F-F504-85DC-1CBA-895795080003}"/>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2">
              <a:extLst>
                <a:ext uri="{FF2B5EF4-FFF2-40B4-BE49-F238E27FC236}">
                  <a16:creationId xmlns:a16="http://schemas.microsoft.com/office/drawing/2014/main" id="{FC504690-832A-AFFF-B9CE-B326A26A2FE8}"/>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sp>
          <p:nvSpPr>
            <p:cNvPr id="8" name="Oval 7">
              <a:extLst>
                <a:ext uri="{FF2B5EF4-FFF2-40B4-BE49-F238E27FC236}">
                  <a16:creationId xmlns:a16="http://schemas.microsoft.com/office/drawing/2014/main" id="{9E6CF895-263E-16F7-980C-DEE6B13A53B5}"/>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2">
              <a:extLst>
                <a:ext uri="{FF2B5EF4-FFF2-40B4-BE49-F238E27FC236}">
                  <a16:creationId xmlns:a16="http://schemas.microsoft.com/office/drawing/2014/main" id="{0B5B4593-5C9B-547B-87B6-6F8527E5A567}"/>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sp>
        <p:nvSpPr>
          <p:cNvPr id="13" name="TextBox 2">
            <a:extLst>
              <a:ext uri="{FF2B5EF4-FFF2-40B4-BE49-F238E27FC236}">
                <a16:creationId xmlns:a16="http://schemas.microsoft.com/office/drawing/2014/main" id="{5158955C-C566-5E9B-1EF6-9C2A38ACCB7D}"/>
              </a:ext>
            </a:extLst>
          </p:cNvPr>
          <p:cNvSpPr txBox="1"/>
          <p:nvPr/>
        </p:nvSpPr>
        <p:spPr>
          <a:xfrm>
            <a:off x="5346711" y="5838536"/>
            <a:ext cx="1385033"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t>Percentages</a:t>
            </a:r>
          </a:p>
        </p:txBody>
      </p:sp>
      <p:graphicFrame>
        <p:nvGraphicFramePr>
          <p:cNvPr id="44" name="Chart 43">
            <a:extLst>
              <a:ext uri="{FF2B5EF4-FFF2-40B4-BE49-F238E27FC236}">
                <a16:creationId xmlns:a16="http://schemas.microsoft.com/office/drawing/2014/main" id="{DF22E2ED-E7AA-77BF-0BF7-6DB0BF492E59}"/>
              </a:ext>
            </a:extLst>
          </p:cNvPr>
          <p:cNvGraphicFramePr/>
          <p:nvPr>
            <p:extLst>
              <p:ext uri="{D42A27DB-BD31-4B8C-83A1-F6EECF244321}">
                <p14:modId xmlns:p14="http://schemas.microsoft.com/office/powerpoint/2010/main" val="4183934066"/>
              </p:ext>
            </p:extLst>
          </p:nvPr>
        </p:nvGraphicFramePr>
        <p:xfrm>
          <a:off x="3505199" y="863601"/>
          <a:ext cx="5553075" cy="4974935"/>
        </p:xfrm>
        <a:graphic>
          <a:graphicData uri="http://schemas.openxmlformats.org/drawingml/2006/chart">
            <c:chart xmlns:c="http://schemas.openxmlformats.org/drawingml/2006/chart" xmlns:r="http://schemas.openxmlformats.org/officeDocument/2006/relationships" r:id="rId2"/>
          </a:graphicData>
        </a:graphic>
      </p:graphicFrame>
      <p:sp>
        <p:nvSpPr>
          <p:cNvPr id="45" name="TESTNAME29">
            <a:extLst>
              <a:ext uri="{FF2B5EF4-FFF2-40B4-BE49-F238E27FC236}">
                <a16:creationId xmlns:a16="http://schemas.microsoft.com/office/drawing/2014/main" id="{ECC602B0-53D1-5991-BD91-8FAFCEADD621}"/>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6" name="TESTNAME28">
            <a:extLst>
              <a:ext uri="{FF2B5EF4-FFF2-40B4-BE49-F238E27FC236}">
                <a16:creationId xmlns:a16="http://schemas.microsoft.com/office/drawing/2014/main" id="{DE6FEDEA-FF62-9E7B-6D2F-B4617DAD2566}"/>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7" name="TESTNAME27">
            <a:extLst>
              <a:ext uri="{FF2B5EF4-FFF2-40B4-BE49-F238E27FC236}">
                <a16:creationId xmlns:a16="http://schemas.microsoft.com/office/drawing/2014/main" id="{2AB9B83E-2D2E-E66A-A91F-4F0DF5D73EFF}"/>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48" name="TESTNAME26">
            <a:extLst>
              <a:ext uri="{FF2B5EF4-FFF2-40B4-BE49-F238E27FC236}">
                <a16:creationId xmlns:a16="http://schemas.microsoft.com/office/drawing/2014/main" id="{5FA9A819-0026-5D15-6CE2-B8B52687FCF7}"/>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49" name="TESTNAME25">
            <a:extLst>
              <a:ext uri="{FF2B5EF4-FFF2-40B4-BE49-F238E27FC236}">
                <a16:creationId xmlns:a16="http://schemas.microsoft.com/office/drawing/2014/main" id="{AEBD5BD0-9119-2946-8659-83265BB3CEF4}"/>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50" name="TESTNAME24">
            <a:extLst>
              <a:ext uri="{FF2B5EF4-FFF2-40B4-BE49-F238E27FC236}">
                <a16:creationId xmlns:a16="http://schemas.microsoft.com/office/drawing/2014/main" id="{131B4E53-EC25-B80A-ADF3-024FA59B3768}"/>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51" name="TESTNAME23">
            <a:extLst>
              <a:ext uri="{FF2B5EF4-FFF2-40B4-BE49-F238E27FC236}">
                <a16:creationId xmlns:a16="http://schemas.microsoft.com/office/drawing/2014/main" id="{29F32BD0-4FDF-FA9E-D076-F6C241041C94}"/>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52" name="TESTNAME22">
            <a:extLst>
              <a:ext uri="{FF2B5EF4-FFF2-40B4-BE49-F238E27FC236}">
                <a16:creationId xmlns:a16="http://schemas.microsoft.com/office/drawing/2014/main" id="{DD7070EC-A659-8728-1ED6-384293A85C54}"/>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53" name="TESTNAME21">
            <a:extLst>
              <a:ext uri="{FF2B5EF4-FFF2-40B4-BE49-F238E27FC236}">
                <a16:creationId xmlns:a16="http://schemas.microsoft.com/office/drawing/2014/main" id="{4DAF6B00-3E43-44C8-2848-03F2186968D9}"/>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54" name="TESTNAME20">
            <a:extLst>
              <a:ext uri="{FF2B5EF4-FFF2-40B4-BE49-F238E27FC236}">
                <a16:creationId xmlns:a16="http://schemas.microsoft.com/office/drawing/2014/main" id="{6B9E5B13-C72D-E00E-37FC-BE8601393696}"/>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55" name="TESTNAME19">
            <a:extLst>
              <a:ext uri="{FF2B5EF4-FFF2-40B4-BE49-F238E27FC236}">
                <a16:creationId xmlns:a16="http://schemas.microsoft.com/office/drawing/2014/main" id="{1F84AACA-929E-C71C-8DAC-4F128D924959}"/>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56" name="TESTNAME18">
            <a:extLst>
              <a:ext uri="{FF2B5EF4-FFF2-40B4-BE49-F238E27FC236}">
                <a16:creationId xmlns:a16="http://schemas.microsoft.com/office/drawing/2014/main" id="{4B04A1AB-FC9A-CE9E-0062-39A30CBD56F1}"/>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57" name="TESTNAME17">
            <a:extLst>
              <a:ext uri="{FF2B5EF4-FFF2-40B4-BE49-F238E27FC236}">
                <a16:creationId xmlns:a16="http://schemas.microsoft.com/office/drawing/2014/main" id="{D0C7FA3B-AB85-27D6-9A5D-E9FC6BCDF54A}"/>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58" name="TESTNAME16">
            <a:extLst>
              <a:ext uri="{FF2B5EF4-FFF2-40B4-BE49-F238E27FC236}">
                <a16:creationId xmlns:a16="http://schemas.microsoft.com/office/drawing/2014/main" id="{B0E9AA3B-47EE-217B-790B-A48AF3EF59C2}"/>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59" name="TESTNAME15">
            <a:extLst>
              <a:ext uri="{FF2B5EF4-FFF2-40B4-BE49-F238E27FC236}">
                <a16:creationId xmlns:a16="http://schemas.microsoft.com/office/drawing/2014/main" id="{8007D591-5506-66F6-0871-12CE38ECA4D9}"/>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60" name="TESTNAME14">
            <a:extLst>
              <a:ext uri="{FF2B5EF4-FFF2-40B4-BE49-F238E27FC236}">
                <a16:creationId xmlns:a16="http://schemas.microsoft.com/office/drawing/2014/main" id="{E8AC485E-14F4-EE81-74B2-AB70BF167E9F}"/>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61" name="TESTNAME13">
            <a:extLst>
              <a:ext uri="{FF2B5EF4-FFF2-40B4-BE49-F238E27FC236}">
                <a16:creationId xmlns:a16="http://schemas.microsoft.com/office/drawing/2014/main" id="{25DFE667-9BC8-0455-EED4-ECFC01C14601}"/>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62" name="TESTNAME12">
            <a:extLst>
              <a:ext uri="{FF2B5EF4-FFF2-40B4-BE49-F238E27FC236}">
                <a16:creationId xmlns:a16="http://schemas.microsoft.com/office/drawing/2014/main" id="{5670B707-C09D-3E6D-BBF9-8C578580F9A9}"/>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63" name="TESTNAME11">
            <a:extLst>
              <a:ext uri="{FF2B5EF4-FFF2-40B4-BE49-F238E27FC236}">
                <a16:creationId xmlns:a16="http://schemas.microsoft.com/office/drawing/2014/main" id="{B0B9283E-979B-3113-23EF-4D864F4CF7BE}"/>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64" name="TESTNAME10">
            <a:extLst>
              <a:ext uri="{FF2B5EF4-FFF2-40B4-BE49-F238E27FC236}">
                <a16:creationId xmlns:a16="http://schemas.microsoft.com/office/drawing/2014/main" id="{F7ABF343-494B-53A3-6467-B861096B0EDA}"/>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65" name="TESTNAME09">
            <a:extLst>
              <a:ext uri="{FF2B5EF4-FFF2-40B4-BE49-F238E27FC236}">
                <a16:creationId xmlns:a16="http://schemas.microsoft.com/office/drawing/2014/main" id="{E187497F-0782-5326-5C31-D950CE6981A6}"/>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66" name="TESTNAME08">
            <a:extLst>
              <a:ext uri="{FF2B5EF4-FFF2-40B4-BE49-F238E27FC236}">
                <a16:creationId xmlns:a16="http://schemas.microsoft.com/office/drawing/2014/main" id="{A1BFCC08-92BB-12F1-32F8-C67D95A6DEB0}"/>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67" name="TESTNAME07">
            <a:extLst>
              <a:ext uri="{FF2B5EF4-FFF2-40B4-BE49-F238E27FC236}">
                <a16:creationId xmlns:a16="http://schemas.microsoft.com/office/drawing/2014/main" id="{04B5E6B3-4A70-AD2C-30D8-D141B08B0529}"/>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68" name="TESTNAME06">
            <a:extLst>
              <a:ext uri="{FF2B5EF4-FFF2-40B4-BE49-F238E27FC236}">
                <a16:creationId xmlns:a16="http://schemas.microsoft.com/office/drawing/2014/main" id="{C562776D-0A2A-352D-CC15-ACEA2E31DABF}"/>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69" name="TESTNAME05">
            <a:extLst>
              <a:ext uri="{FF2B5EF4-FFF2-40B4-BE49-F238E27FC236}">
                <a16:creationId xmlns:a16="http://schemas.microsoft.com/office/drawing/2014/main" id="{A3F732FC-C5C5-8276-3C75-31EA1C22D6D6}"/>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70" name="TESTNAME04">
            <a:extLst>
              <a:ext uri="{FF2B5EF4-FFF2-40B4-BE49-F238E27FC236}">
                <a16:creationId xmlns:a16="http://schemas.microsoft.com/office/drawing/2014/main" id="{E30CD944-0340-3EFD-CD81-9F0D365E30E1}"/>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71" name="TESTNAME03">
            <a:extLst>
              <a:ext uri="{FF2B5EF4-FFF2-40B4-BE49-F238E27FC236}">
                <a16:creationId xmlns:a16="http://schemas.microsoft.com/office/drawing/2014/main" id="{CC2834A0-5AEF-8FBC-5918-22FC68A0CD4B}"/>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72" name="TESTNAME02">
            <a:extLst>
              <a:ext uri="{FF2B5EF4-FFF2-40B4-BE49-F238E27FC236}">
                <a16:creationId xmlns:a16="http://schemas.microsoft.com/office/drawing/2014/main" id="{790CA0E6-71C1-BB8D-4D4F-23D05308253E}"/>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73" name="TESTNAME01">
            <a:extLst>
              <a:ext uri="{FF2B5EF4-FFF2-40B4-BE49-F238E27FC236}">
                <a16:creationId xmlns:a16="http://schemas.microsoft.com/office/drawing/2014/main" id="{BCD74D6D-58B4-67ED-D4D8-93E4E6F4184A}"/>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74" name="TESTNAME00">
            <a:extLst>
              <a:ext uri="{FF2B5EF4-FFF2-40B4-BE49-F238E27FC236}">
                <a16:creationId xmlns:a16="http://schemas.microsoft.com/office/drawing/2014/main" id="{69EEF042-B8AA-951B-F19B-A35BFC7339AD}"/>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16403720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a:t>
            </a:r>
            <a:r>
              <a:rPr lang="en-US" dirty="0">
                <a:solidFill>
                  <a:srgbClr val="1D3D7C"/>
                </a:solidFill>
              </a:rPr>
              <a:t>Existing Abbreviation Identification* Results</a:t>
            </a:r>
          </a:p>
        </p:txBody>
      </p:sp>
      <p:sp>
        <p:nvSpPr>
          <p:cNvPr id="3" name="Text Placeholder 2">
            <a:extLst>
              <a:ext uri="{FF2B5EF4-FFF2-40B4-BE49-F238E27FC236}">
                <a16:creationId xmlns:a16="http://schemas.microsoft.com/office/drawing/2014/main" id="{35C25738-B22C-0502-537B-D01F74D4362E}"/>
              </a:ext>
            </a:extLst>
          </p:cNvPr>
          <p:cNvSpPr>
            <a:spLocks noGrp="1"/>
          </p:cNvSpPr>
          <p:nvPr>
            <p:ph type="body" sz="quarter" idx="10"/>
          </p:nvPr>
        </p:nvSpPr>
        <p:spPr>
          <a:xfrm>
            <a:off x="184288" y="606287"/>
            <a:ext cx="11725137" cy="248338"/>
          </a:xfrm>
        </p:spPr>
        <p:txBody>
          <a:bodyPr/>
          <a:lstStyle/>
          <a:p>
            <a:r>
              <a:rPr lang="en-US" sz="1400" dirty="0"/>
              <a:t>Respondents were asked if there are any existing abbreviations/acronyms that use the following four-letter suffixes. </a:t>
            </a:r>
          </a:p>
        </p:txBody>
      </p:sp>
      <p:sp>
        <p:nvSpPr>
          <p:cNvPr id="4" name="Rectangle 1230">
            <a:extLst>
              <a:ext uri="{FF2B5EF4-FFF2-40B4-BE49-F238E27FC236}">
                <a16:creationId xmlns:a16="http://schemas.microsoft.com/office/drawing/2014/main" id="{68986D89-E010-72CC-43AE-EC065EA6EE78}"/>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5" name="Group 4">
            <a:extLst>
              <a:ext uri="{FF2B5EF4-FFF2-40B4-BE49-F238E27FC236}">
                <a16:creationId xmlns:a16="http://schemas.microsoft.com/office/drawing/2014/main" id="{70A6B115-D049-9DC9-DCFE-4773BA4B11A4}"/>
              </a:ext>
            </a:extLst>
          </p:cNvPr>
          <p:cNvGrpSpPr/>
          <p:nvPr/>
        </p:nvGrpSpPr>
        <p:grpSpPr>
          <a:xfrm>
            <a:off x="9619169" y="1312307"/>
            <a:ext cx="2001258" cy="954405"/>
            <a:chOff x="9237430" y="1312307"/>
            <a:chExt cx="2001258" cy="954405"/>
          </a:xfrm>
        </p:grpSpPr>
        <p:sp>
          <p:nvSpPr>
            <p:cNvPr id="6" name="Oval 5">
              <a:extLst>
                <a:ext uri="{FF2B5EF4-FFF2-40B4-BE49-F238E27FC236}">
                  <a16:creationId xmlns:a16="http://schemas.microsoft.com/office/drawing/2014/main" id="{8CDCC303-9F5B-E4C6-E0EA-C71D8FD26C7F}"/>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2">
              <a:extLst>
                <a:ext uri="{FF2B5EF4-FFF2-40B4-BE49-F238E27FC236}">
                  <a16:creationId xmlns:a16="http://schemas.microsoft.com/office/drawing/2014/main" id="{4D4DBA27-2630-BF9A-046B-31C09CF64329}"/>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sp>
          <p:nvSpPr>
            <p:cNvPr id="8" name="Oval 7">
              <a:extLst>
                <a:ext uri="{FF2B5EF4-FFF2-40B4-BE49-F238E27FC236}">
                  <a16:creationId xmlns:a16="http://schemas.microsoft.com/office/drawing/2014/main" id="{7F58504A-E632-4770-0821-018B880FC1CC}"/>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2">
              <a:extLst>
                <a:ext uri="{FF2B5EF4-FFF2-40B4-BE49-F238E27FC236}">
                  <a16:creationId xmlns:a16="http://schemas.microsoft.com/office/drawing/2014/main" id="{D3A4F58E-B036-77E7-386D-344E6D218980}"/>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sp>
        <p:nvSpPr>
          <p:cNvPr id="13" name="TextBox 2">
            <a:extLst>
              <a:ext uri="{FF2B5EF4-FFF2-40B4-BE49-F238E27FC236}">
                <a16:creationId xmlns:a16="http://schemas.microsoft.com/office/drawing/2014/main" id="{557623E0-9F66-3668-90DF-4ABC9793969B}"/>
              </a:ext>
            </a:extLst>
          </p:cNvPr>
          <p:cNvSpPr txBox="1"/>
          <p:nvPr/>
        </p:nvSpPr>
        <p:spPr>
          <a:xfrm>
            <a:off x="5346711" y="5838536"/>
            <a:ext cx="1385033"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t>Percentages</a:t>
            </a:r>
          </a:p>
        </p:txBody>
      </p:sp>
      <p:graphicFrame>
        <p:nvGraphicFramePr>
          <p:cNvPr id="44" name="Chart 43">
            <a:extLst>
              <a:ext uri="{FF2B5EF4-FFF2-40B4-BE49-F238E27FC236}">
                <a16:creationId xmlns:a16="http://schemas.microsoft.com/office/drawing/2014/main" id="{C0C39BA9-35CF-2B14-B93C-67128BA91146}"/>
              </a:ext>
            </a:extLst>
          </p:cNvPr>
          <p:cNvGraphicFramePr/>
          <p:nvPr>
            <p:extLst>
              <p:ext uri="{D42A27DB-BD31-4B8C-83A1-F6EECF244321}">
                <p14:modId xmlns:p14="http://schemas.microsoft.com/office/powerpoint/2010/main" val="1549979286"/>
              </p:ext>
            </p:extLst>
          </p:nvPr>
        </p:nvGraphicFramePr>
        <p:xfrm>
          <a:off x="3505199" y="863601"/>
          <a:ext cx="5553075" cy="4974935"/>
        </p:xfrm>
        <a:graphic>
          <a:graphicData uri="http://schemas.openxmlformats.org/drawingml/2006/chart">
            <c:chart xmlns:c="http://schemas.openxmlformats.org/drawingml/2006/chart" xmlns:r="http://schemas.openxmlformats.org/officeDocument/2006/relationships" r:id="rId2"/>
          </a:graphicData>
        </a:graphic>
      </p:graphicFrame>
      <p:sp>
        <p:nvSpPr>
          <p:cNvPr id="45" name="TESTNAME29">
            <a:extLst>
              <a:ext uri="{FF2B5EF4-FFF2-40B4-BE49-F238E27FC236}">
                <a16:creationId xmlns:a16="http://schemas.microsoft.com/office/drawing/2014/main" id="{977964A4-08A5-0933-E481-80FE5F3C4431}"/>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6" name="TESTNAME28">
            <a:extLst>
              <a:ext uri="{FF2B5EF4-FFF2-40B4-BE49-F238E27FC236}">
                <a16:creationId xmlns:a16="http://schemas.microsoft.com/office/drawing/2014/main" id="{D2625302-6313-FAF1-EEB6-F3A87799D490}"/>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7" name="TESTNAME27">
            <a:extLst>
              <a:ext uri="{FF2B5EF4-FFF2-40B4-BE49-F238E27FC236}">
                <a16:creationId xmlns:a16="http://schemas.microsoft.com/office/drawing/2014/main" id="{CBFD689F-603D-FF04-E699-90B9F1B1E1E7}"/>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48" name="TESTNAME26">
            <a:extLst>
              <a:ext uri="{FF2B5EF4-FFF2-40B4-BE49-F238E27FC236}">
                <a16:creationId xmlns:a16="http://schemas.microsoft.com/office/drawing/2014/main" id="{43CB8F66-B455-CECF-1E0D-330823FFBB45}"/>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49" name="TESTNAME25">
            <a:extLst>
              <a:ext uri="{FF2B5EF4-FFF2-40B4-BE49-F238E27FC236}">
                <a16:creationId xmlns:a16="http://schemas.microsoft.com/office/drawing/2014/main" id="{8F8DCDB6-D487-60F6-B24C-A74357693343}"/>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50" name="TESTNAME24">
            <a:extLst>
              <a:ext uri="{FF2B5EF4-FFF2-40B4-BE49-F238E27FC236}">
                <a16:creationId xmlns:a16="http://schemas.microsoft.com/office/drawing/2014/main" id="{4CD5D972-F836-11C0-31B0-CDFF577066C3}"/>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51" name="TESTNAME23">
            <a:extLst>
              <a:ext uri="{FF2B5EF4-FFF2-40B4-BE49-F238E27FC236}">
                <a16:creationId xmlns:a16="http://schemas.microsoft.com/office/drawing/2014/main" id="{B9FF57C8-C8FE-CB98-46D4-5F1F6F9CC9B5}"/>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52" name="TESTNAME22">
            <a:extLst>
              <a:ext uri="{FF2B5EF4-FFF2-40B4-BE49-F238E27FC236}">
                <a16:creationId xmlns:a16="http://schemas.microsoft.com/office/drawing/2014/main" id="{AED831F0-6E0B-ACD1-E5B1-429A133B4341}"/>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53" name="TESTNAME21">
            <a:extLst>
              <a:ext uri="{FF2B5EF4-FFF2-40B4-BE49-F238E27FC236}">
                <a16:creationId xmlns:a16="http://schemas.microsoft.com/office/drawing/2014/main" id="{597E5890-B002-B410-141C-EF61DF27A1FF}"/>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54" name="TESTNAME20">
            <a:extLst>
              <a:ext uri="{FF2B5EF4-FFF2-40B4-BE49-F238E27FC236}">
                <a16:creationId xmlns:a16="http://schemas.microsoft.com/office/drawing/2014/main" id="{D0C14AB7-41CD-D6A4-3CDB-89B56109CB73}"/>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55" name="TESTNAME19">
            <a:extLst>
              <a:ext uri="{FF2B5EF4-FFF2-40B4-BE49-F238E27FC236}">
                <a16:creationId xmlns:a16="http://schemas.microsoft.com/office/drawing/2014/main" id="{5DE1428A-9EE8-ED54-D118-BC3A28646AA4}"/>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56" name="TESTNAME18">
            <a:extLst>
              <a:ext uri="{FF2B5EF4-FFF2-40B4-BE49-F238E27FC236}">
                <a16:creationId xmlns:a16="http://schemas.microsoft.com/office/drawing/2014/main" id="{0144A76F-E44E-0125-634B-BB9D43569983}"/>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57" name="TESTNAME17">
            <a:extLst>
              <a:ext uri="{FF2B5EF4-FFF2-40B4-BE49-F238E27FC236}">
                <a16:creationId xmlns:a16="http://schemas.microsoft.com/office/drawing/2014/main" id="{40FE92EE-70A4-147B-43FB-CF2C7E9362C2}"/>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58" name="TESTNAME16">
            <a:extLst>
              <a:ext uri="{FF2B5EF4-FFF2-40B4-BE49-F238E27FC236}">
                <a16:creationId xmlns:a16="http://schemas.microsoft.com/office/drawing/2014/main" id="{FC03ABC1-B0E8-F8FD-5C1A-4BD58EAFB7D2}"/>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59" name="TESTNAME15">
            <a:extLst>
              <a:ext uri="{FF2B5EF4-FFF2-40B4-BE49-F238E27FC236}">
                <a16:creationId xmlns:a16="http://schemas.microsoft.com/office/drawing/2014/main" id="{7F941B4A-3641-A6C3-94E4-576F687E0E22}"/>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60" name="TESTNAME14">
            <a:extLst>
              <a:ext uri="{FF2B5EF4-FFF2-40B4-BE49-F238E27FC236}">
                <a16:creationId xmlns:a16="http://schemas.microsoft.com/office/drawing/2014/main" id="{A42FF60E-5CC9-7D4A-6653-C01F3C0E8F18}"/>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61" name="TESTNAME13">
            <a:extLst>
              <a:ext uri="{FF2B5EF4-FFF2-40B4-BE49-F238E27FC236}">
                <a16:creationId xmlns:a16="http://schemas.microsoft.com/office/drawing/2014/main" id="{07A58F33-C22B-3CFA-709C-BB87A6114701}"/>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62" name="TESTNAME12">
            <a:extLst>
              <a:ext uri="{FF2B5EF4-FFF2-40B4-BE49-F238E27FC236}">
                <a16:creationId xmlns:a16="http://schemas.microsoft.com/office/drawing/2014/main" id="{A26EC5E4-D5EE-592A-917E-F4D96C5483C8}"/>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63" name="TESTNAME11">
            <a:extLst>
              <a:ext uri="{FF2B5EF4-FFF2-40B4-BE49-F238E27FC236}">
                <a16:creationId xmlns:a16="http://schemas.microsoft.com/office/drawing/2014/main" id="{DF032FB8-6CB2-E503-4B14-454621860794}"/>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64" name="TESTNAME10">
            <a:extLst>
              <a:ext uri="{FF2B5EF4-FFF2-40B4-BE49-F238E27FC236}">
                <a16:creationId xmlns:a16="http://schemas.microsoft.com/office/drawing/2014/main" id="{62CAF848-A201-B6F9-2945-EF09E3861C7A}"/>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65" name="TESTNAME09">
            <a:extLst>
              <a:ext uri="{FF2B5EF4-FFF2-40B4-BE49-F238E27FC236}">
                <a16:creationId xmlns:a16="http://schemas.microsoft.com/office/drawing/2014/main" id="{D1419B83-DD27-635A-3ECE-90EB2A85B5DD}"/>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66" name="TESTNAME08">
            <a:extLst>
              <a:ext uri="{FF2B5EF4-FFF2-40B4-BE49-F238E27FC236}">
                <a16:creationId xmlns:a16="http://schemas.microsoft.com/office/drawing/2014/main" id="{B5124626-4683-70CF-FA7F-83545392D2E1}"/>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67" name="TESTNAME07">
            <a:extLst>
              <a:ext uri="{FF2B5EF4-FFF2-40B4-BE49-F238E27FC236}">
                <a16:creationId xmlns:a16="http://schemas.microsoft.com/office/drawing/2014/main" id="{9E436116-38C7-6E46-FC81-9981F676A529}"/>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68" name="TESTNAME06">
            <a:extLst>
              <a:ext uri="{FF2B5EF4-FFF2-40B4-BE49-F238E27FC236}">
                <a16:creationId xmlns:a16="http://schemas.microsoft.com/office/drawing/2014/main" id="{D6929DC8-7E4C-C277-2175-99F2380C7B7D}"/>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69" name="TESTNAME05">
            <a:extLst>
              <a:ext uri="{FF2B5EF4-FFF2-40B4-BE49-F238E27FC236}">
                <a16:creationId xmlns:a16="http://schemas.microsoft.com/office/drawing/2014/main" id="{3DB03678-810A-CAC5-9A8A-87C9338BF3BB}"/>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70" name="TESTNAME04">
            <a:extLst>
              <a:ext uri="{FF2B5EF4-FFF2-40B4-BE49-F238E27FC236}">
                <a16:creationId xmlns:a16="http://schemas.microsoft.com/office/drawing/2014/main" id="{5FC974DD-1BE6-874F-B2AB-B4820982B18F}"/>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71" name="TESTNAME03">
            <a:extLst>
              <a:ext uri="{FF2B5EF4-FFF2-40B4-BE49-F238E27FC236}">
                <a16:creationId xmlns:a16="http://schemas.microsoft.com/office/drawing/2014/main" id="{F60DE1BC-4D0D-E93A-A8D3-9F6D2807D100}"/>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72" name="TESTNAME02">
            <a:extLst>
              <a:ext uri="{FF2B5EF4-FFF2-40B4-BE49-F238E27FC236}">
                <a16:creationId xmlns:a16="http://schemas.microsoft.com/office/drawing/2014/main" id="{3CE9746F-3832-2C6A-E59F-BAF0F77D3C1D}"/>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73" name="TESTNAME01">
            <a:extLst>
              <a:ext uri="{FF2B5EF4-FFF2-40B4-BE49-F238E27FC236}">
                <a16:creationId xmlns:a16="http://schemas.microsoft.com/office/drawing/2014/main" id="{3456D8DD-BABC-C72B-1E67-584754B78FAD}"/>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74" name="TESTNAME00">
            <a:extLst>
              <a:ext uri="{FF2B5EF4-FFF2-40B4-BE49-F238E27FC236}">
                <a16:creationId xmlns:a16="http://schemas.microsoft.com/office/drawing/2014/main" id="{75C86EA8-4A80-9B7A-7BE0-78BD27BBFE01}"/>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25619798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B238321-C02D-2C82-9A1A-DE14AFE01D2A}"/>
              </a:ext>
            </a:extLst>
          </p:cNvPr>
          <p:cNvSpPr>
            <a:spLocks noGrp="1"/>
          </p:cNvSpPr>
          <p:nvPr>
            <p:ph type="title"/>
          </p:nvPr>
        </p:nvSpPr>
        <p:spPr/>
        <p:txBody>
          <a:bodyPr/>
          <a:lstStyle/>
          <a:p>
            <a:r>
              <a:rPr lang="en-US" dirty="0"/>
              <a:t>Appendix - </a:t>
            </a:r>
            <a:r>
              <a:rPr lang="en-US" dirty="0">
                <a:solidFill>
                  <a:srgbClr val="1D3D7C"/>
                </a:solidFill>
              </a:rPr>
              <a:t>Promotional Review</a:t>
            </a:r>
          </a:p>
        </p:txBody>
      </p:sp>
      <p:sp>
        <p:nvSpPr>
          <p:cNvPr id="5" name="Text Placeholder 4">
            <a:extLst>
              <a:ext uri="{FF2B5EF4-FFF2-40B4-BE49-F238E27FC236}">
                <a16:creationId xmlns:a16="http://schemas.microsoft.com/office/drawing/2014/main" id="{4E4FB3A5-6C24-1868-9C05-396CABEA19F0}"/>
              </a:ext>
            </a:extLst>
          </p:cNvPr>
          <p:cNvSpPr>
            <a:spLocks noGrp="1"/>
          </p:cNvSpPr>
          <p:nvPr>
            <p:ph type="body" sz="quarter" idx="10"/>
          </p:nvPr>
        </p:nvSpPr>
        <p:spPr>
          <a:xfrm>
            <a:off x="184288" y="606287"/>
            <a:ext cx="11725137" cy="3208699"/>
          </a:xfrm>
        </p:spPr>
        <p:txBody>
          <a:bodyPr/>
          <a:lstStyle/>
          <a:p>
            <a:r>
              <a:rPr lang="en-US" sz="1400" dirty="0">
                <a:latin typeface="Montserrat" panose="00000500000000000000" pitchFamily="2" charset="0"/>
              </a:rPr>
              <a:t>Respondents were asked to review a series of questions that evaluated any potential inappropriate, misleading or exaggerative issues implied by the four-letter suffixes.</a:t>
            </a:r>
          </a:p>
          <a:p>
            <a:endParaRPr lang="en-US" sz="1400" dirty="0">
              <a:latin typeface="Montserrat" panose="00000500000000000000" pitchFamily="2" charset="0"/>
            </a:endParaRPr>
          </a:p>
          <a:p>
            <a:r>
              <a:rPr lang="en-US" sz="1400" dirty="0">
                <a:latin typeface="Montserrat" panose="00000500000000000000" pitchFamily="2" charset="0"/>
              </a:rPr>
              <a:t>For each four-letter suffix, the following three questions were asked:</a:t>
            </a:r>
          </a:p>
          <a:p>
            <a:endParaRPr lang="en-US" sz="1400" dirty="0">
              <a:latin typeface="Montserrat" panose="00000500000000000000" pitchFamily="2" charset="0"/>
            </a:endParaRPr>
          </a:p>
          <a:p>
            <a:pPr marL="285750" indent="-169863">
              <a:buClr>
                <a:srgbClr val="1D3C7C"/>
              </a:buClr>
              <a:buFont typeface="Wingdings" panose="05000000000000000000" pitchFamily="2" charset="2"/>
              <a:buChar char="§"/>
            </a:pPr>
            <a:r>
              <a:rPr lang="en-US" sz="1400" i="1" dirty="0">
                <a:solidFill>
                  <a:srgbClr val="FF0000"/>
                </a:solidFill>
                <a:latin typeface="Montserrat" panose="00000500000000000000" pitchFamily="2" charset="0"/>
              </a:rPr>
              <a:t>Does the suffix imply something untrue?</a:t>
            </a:r>
          </a:p>
          <a:p>
            <a:pPr marL="285750" indent="-169863">
              <a:buClr>
                <a:srgbClr val="1D3C7C"/>
              </a:buClr>
              <a:buFont typeface="Wingdings" panose="05000000000000000000" pitchFamily="2" charset="2"/>
              <a:buChar char="§"/>
            </a:pPr>
            <a:r>
              <a:rPr lang="en-US" sz="1400" i="1" dirty="0">
                <a:solidFill>
                  <a:srgbClr val="FF0000"/>
                </a:solidFill>
                <a:latin typeface="Montserrat" panose="00000500000000000000" pitchFamily="2" charset="0"/>
              </a:rPr>
              <a:t>Is the suffix misleading?</a:t>
            </a:r>
          </a:p>
          <a:p>
            <a:pPr marL="285750" indent="-169863">
              <a:buClr>
                <a:srgbClr val="1D3C7C"/>
              </a:buClr>
              <a:buFont typeface="Wingdings" panose="05000000000000000000" pitchFamily="2" charset="2"/>
              <a:buChar char="§"/>
            </a:pPr>
            <a:r>
              <a:rPr lang="en-US" sz="1400" i="1" dirty="0">
                <a:solidFill>
                  <a:srgbClr val="FF0000"/>
                </a:solidFill>
                <a:latin typeface="Montserrat" panose="00000500000000000000" pitchFamily="2" charset="0"/>
              </a:rPr>
              <a:t>Is the suffix exaggerative?</a:t>
            </a:r>
          </a:p>
          <a:p>
            <a:endParaRPr lang="en-US" sz="1400" dirty="0">
              <a:latin typeface="Montserrat" panose="00000500000000000000" pitchFamily="2" charset="0"/>
            </a:endParaRPr>
          </a:p>
          <a:p>
            <a:r>
              <a:rPr lang="en-US" sz="1400" dirty="0">
                <a:latin typeface="Montserrat" panose="00000500000000000000" pitchFamily="2" charset="0"/>
              </a:rPr>
              <a:t>If “Yes” was indicated, respondents were asked to provide rationale.</a:t>
            </a:r>
          </a:p>
          <a:p>
            <a:endParaRPr lang="en-US" sz="1400" dirty="0">
              <a:latin typeface="Montserrat" panose="00000500000000000000" pitchFamily="2" charset="0"/>
            </a:endParaRPr>
          </a:p>
          <a:p>
            <a:r>
              <a:rPr lang="en-US" sz="1400" dirty="0">
                <a:latin typeface="Montserrat" panose="00000500000000000000" pitchFamily="2" charset="0"/>
              </a:rPr>
              <a:t>The promotional review results are shown on the following slide.</a:t>
            </a:r>
          </a:p>
        </p:txBody>
      </p:sp>
    </p:spTree>
    <p:extLst>
      <p:ext uri="{BB962C8B-B14F-4D97-AF65-F5344CB8AC3E}">
        <p14:creationId xmlns:p14="http://schemas.microsoft.com/office/powerpoint/2010/main" val="24749681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B0F2-F8C0-F942-F734-2E7A526B262C}"/>
              </a:ext>
            </a:extLst>
          </p:cNvPr>
          <p:cNvSpPr>
            <a:spLocks noGrp="1"/>
          </p:cNvSpPr>
          <p:nvPr>
            <p:ph type="title"/>
          </p:nvPr>
        </p:nvSpPr>
        <p:spPr>
          <a:xfrm>
            <a:off x="184288" y="0"/>
            <a:ext cx="11725137" cy="441916"/>
          </a:xfrm>
        </p:spPr>
        <p:txBody>
          <a:bodyPr/>
          <a:lstStyle/>
          <a:p>
            <a:r>
              <a:rPr lang="en-US" dirty="0"/>
              <a:t>Appendix - </a:t>
            </a:r>
            <a:r>
              <a:rPr lang="en-US" dirty="0">
                <a:solidFill>
                  <a:srgbClr val="1D3D7C"/>
                </a:solidFill>
              </a:rPr>
              <a:t>Promotional Review* Results</a:t>
            </a:r>
          </a:p>
        </p:txBody>
      </p:sp>
      <p:sp>
        <p:nvSpPr>
          <p:cNvPr id="4" name="Rectangle 1230">
            <a:extLst>
              <a:ext uri="{FF2B5EF4-FFF2-40B4-BE49-F238E27FC236}">
                <a16:creationId xmlns:a16="http://schemas.microsoft.com/office/drawing/2014/main" id="{68986D89-E010-72CC-43AE-EC065EA6EE78}"/>
              </a:ext>
            </a:extLst>
          </p:cNvPr>
          <p:cNvSpPr>
            <a:spLocks noChangeArrowheads="1"/>
          </p:cNvSpPr>
          <p:nvPr/>
        </p:nvSpPr>
        <p:spPr bwMode="auto">
          <a:xfrm>
            <a:off x="184288" y="6088333"/>
            <a:ext cx="3654287" cy="24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*The PDF contains the rationale responses.</a:t>
            </a:r>
          </a:p>
        </p:txBody>
      </p:sp>
      <p:grpSp>
        <p:nvGrpSpPr>
          <p:cNvPr id="7" name="Group 6">
            <a:extLst>
              <a:ext uri="{FF2B5EF4-FFF2-40B4-BE49-F238E27FC236}">
                <a16:creationId xmlns:a16="http://schemas.microsoft.com/office/drawing/2014/main" id="{6997A2B1-7EE0-E0AA-3433-D5961B430C9B}"/>
              </a:ext>
            </a:extLst>
          </p:cNvPr>
          <p:cNvGrpSpPr/>
          <p:nvPr/>
        </p:nvGrpSpPr>
        <p:grpSpPr>
          <a:xfrm>
            <a:off x="9619169" y="1312307"/>
            <a:ext cx="2001258" cy="954405"/>
            <a:chOff x="9237430" y="1312307"/>
            <a:chExt cx="2001258" cy="954405"/>
          </a:xfrm>
        </p:grpSpPr>
        <p:sp>
          <p:nvSpPr>
            <p:cNvPr id="8" name="Oval 7">
              <a:extLst>
                <a:ext uri="{FF2B5EF4-FFF2-40B4-BE49-F238E27FC236}">
                  <a16:creationId xmlns:a16="http://schemas.microsoft.com/office/drawing/2014/main" id="{14C039F2-7FC4-D4C0-B041-7F111871A8F7}"/>
                </a:ext>
              </a:extLst>
            </p:cNvPr>
            <p:cNvSpPr/>
            <p:nvPr/>
          </p:nvSpPr>
          <p:spPr>
            <a:xfrm>
              <a:off x="9237430" y="1931432"/>
              <a:ext cx="352622" cy="335280"/>
            </a:xfrm>
            <a:prstGeom prst="ellipse">
              <a:avLst/>
            </a:prstGeom>
            <a:solidFill>
              <a:srgbClr val="009DD9"/>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2">
              <a:extLst>
                <a:ext uri="{FF2B5EF4-FFF2-40B4-BE49-F238E27FC236}">
                  <a16:creationId xmlns:a16="http://schemas.microsoft.com/office/drawing/2014/main" id="{9E98280E-F007-29FD-2D95-CC652059ADAE}"/>
                </a:ext>
              </a:extLst>
            </p:cNvPr>
            <p:cNvSpPr txBox="1">
              <a:spLocks/>
            </p:cNvSpPr>
            <p:nvPr/>
          </p:nvSpPr>
          <p:spPr>
            <a:xfrm>
              <a:off x="9791269" y="2023169"/>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Yes</a:t>
              </a:r>
            </a:p>
          </p:txBody>
        </p:sp>
        <p:sp>
          <p:nvSpPr>
            <p:cNvPr id="10" name="Oval 9">
              <a:extLst>
                <a:ext uri="{FF2B5EF4-FFF2-40B4-BE49-F238E27FC236}">
                  <a16:creationId xmlns:a16="http://schemas.microsoft.com/office/drawing/2014/main" id="{4CCEEFF7-3AFB-8512-914D-E8E4FC491D62}"/>
                </a:ext>
              </a:extLst>
            </p:cNvPr>
            <p:cNvSpPr/>
            <p:nvPr/>
          </p:nvSpPr>
          <p:spPr>
            <a:xfrm>
              <a:off x="9237430" y="1312307"/>
              <a:ext cx="352622" cy="335280"/>
            </a:xfrm>
            <a:prstGeom prst="ellipse">
              <a:avLst/>
            </a:prstGeom>
            <a:solidFill>
              <a:srgbClr val="2751A5"/>
            </a:solidFill>
            <a:ln w="50800">
              <a:solidFill>
                <a:srgbClr val="ABAFB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2">
              <a:extLst>
                <a:ext uri="{FF2B5EF4-FFF2-40B4-BE49-F238E27FC236}">
                  <a16:creationId xmlns:a16="http://schemas.microsoft.com/office/drawing/2014/main" id="{49394887-E2C9-17AC-B93F-ECCBF765F21F}"/>
                </a:ext>
              </a:extLst>
            </p:cNvPr>
            <p:cNvSpPr txBox="1">
              <a:spLocks/>
            </p:cNvSpPr>
            <p:nvPr/>
          </p:nvSpPr>
          <p:spPr>
            <a:xfrm>
              <a:off x="9771211" y="1404044"/>
              <a:ext cx="1447419" cy="184666"/>
            </a:xfrm>
            <a:prstGeom prst="rect">
              <a:avLst/>
            </a:prstGeom>
          </p:spPr>
          <p:txBody>
            <a:bodyPr vert="horz" wrap="square" lIns="0" tIns="0" rIns="0" bIns="0" rtlCol="0" anchor="ctr">
              <a:spAutoFit/>
            </a:bodyPr>
            <a:lstStyle>
              <a:lvl1pPr marL="0" indent="0" algn="l" defTabSz="914318" rtl="0" eaLnBrk="1" latinLnBrk="0" hangingPunct="1">
                <a:lnSpc>
                  <a:spcPct val="100000"/>
                </a:lnSpc>
                <a:spcBef>
                  <a:spcPts val="1000"/>
                </a:spcBef>
                <a:buFont typeface="Arial" panose="020B0604020202020204" pitchFamily="34" charset="0"/>
                <a:buNone/>
                <a:defRPr sz="1600" kern="1200">
                  <a:solidFill>
                    <a:schemeClr val="tx1"/>
                  </a:solidFill>
                  <a:latin typeface="+mn-lt"/>
                  <a:ea typeface="+mn-ea"/>
                  <a:cs typeface="+mn-cs"/>
                </a:defRPr>
              </a:lvl1pPr>
              <a:lvl2pPr marL="285750" indent="-285750" algn="l" defTabSz="914318" rtl="0" eaLnBrk="1" latinLnBrk="0" hangingPunct="1">
                <a:lnSpc>
                  <a:spcPct val="100000"/>
                </a:lnSpc>
                <a:spcBef>
                  <a:spcPts val="499"/>
                </a:spcBef>
                <a:buClr>
                  <a:schemeClr val="tx2"/>
                </a:buClr>
                <a:buFont typeface="Wingdings" pitchFamily="2" charset="2"/>
                <a:buChar char="§"/>
                <a:defRPr sz="1600" kern="1200">
                  <a:solidFill>
                    <a:schemeClr val="tx1"/>
                  </a:solidFill>
                  <a:latin typeface="+mn-lt"/>
                  <a:ea typeface="+mn-ea"/>
                  <a:cs typeface="+mn-cs"/>
                </a:defRPr>
              </a:lvl2pPr>
              <a:lvl3pPr marL="171450" indent="-171450" algn="l" defTabSz="914318" rtl="0" eaLnBrk="1" latinLnBrk="0" hangingPunct="1">
                <a:lnSpc>
                  <a:spcPct val="150000"/>
                </a:lnSpc>
                <a:spcBef>
                  <a:spcPts val="499"/>
                </a:spcBef>
                <a:buClr>
                  <a:schemeClr val="tx2"/>
                </a:buClr>
                <a:buFont typeface="Wingdings" pitchFamily="2" charset="2"/>
                <a:buChar char="§"/>
                <a:defRPr sz="1800" kern="1200">
                  <a:solidFill>
                    <a:schemeClr val="tx1"/>
                  </a:solidFill>
                  <a:latin typeface="+mn-lt"/>
                  <a:ea typeface="+mn-ea"/>
                  <a:cs typeface="+mn-cs"/>
                </a:defRPr>
              </a:lvl3pPr>
              <a:lvl4pPr marL="0" indent="0" algn="l" defTabSz="914318" rtl="0" eaLnBrk="1" latinLnBrk="0" hangingPunct="1">
                <a:lnSpc>
                  <a:spcPct val="150000"/>
                </a:lnSpc>
                <a:spcBef>
                  <a:spcPts val="499"/>
                </a:spcBef>
                <a:buClr>
                  <a:schemeClr val="tx2"/>
                </a:buClr>
                <a:buFont typeface="Wingdings" pitchFamily="2" charset="2"/>
                <a:buNone/>
                <a:defRPr sz="1800" kern="1200">
                  <a:solidFill>
                    <a:schemeClr val="tx1">
                      <a:alpha val="70000"/>
                    </a:schemeClr>
                  </a:solidFill>
                  <a:latin typeface="+mn-lt"/>
                  <a:ea typeface="+mn-ea"/>
                  <a:cs typeface="+mn-cs"/>
                </a:defRPr>
              </a:lvl4pPr>
              <a:lvl5pPr marL="0" indent="0" algn="l" defTabSz="914318" rtl="0" eaLnBrk="1" latinLnBrk="0" hangingPunct="1">
                <a:lnSpc>
                  <a:spcPct val="150000"/>
                </a:lnSpc>
                <a:spcBef>
                  <a:spcPts val="499"/>
                </a:spcBef>
                <a:buClr>
                  <a:schemeClr val="tx2"/>
                </a:buClr>
                <a:buFont typeface="Wingdings" pitchFamily="2" charset="2"/>
                <a:buNone/>
                <a:defRPr sz="1800" kern="1200" baseline="0">
                  <a:solidFill>
                    <a:schemeClr val="tx1">
                      <a:alpha val="50000"/>
                    </a:schemeClr>
                  </a:solidFill>
                  <a:latin typeface="+mn-lt"/>
                  <a:ea typeface="+mn-ea"/>
                  <a:cs typeface="+mn-cs"/>
                </a:defRPr>
              </a:lvl5pPr>
              <a:lvl6pPr marL="228579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6pPr>
              <a:lvl7pPr marL="2742954" indent="0" algn="l" defTabSz="914318" rtl="0" eaLnBrk="1" latinLnBrk="0" hangingPunct="1">
                <a:lnSpc>
                  <a:spcPct val="90000"/>
                </a:lnSpc>
                <a:spcBef>
                  <a:spcPts val="499"/>
                </a:spcBef>
                <a:buFont typeface="Arial" panose="020B0604020202020204" pitchFamily="34" charset="0"/>
                <a:buNone/>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sz="1200" dirty="0"/>
                <a:t>No</a:t>
              </a:r>
            </a:p>
          </p:txBody>
        </p:sp>
      </p:grpSp>
      <p:sp>
        <p:nvSpPr>
          <p:cNvPr id="20" name="TextBox 19">
            <a:extLst>
              <a:ext uri="{FF2B5EF4-FFF2-40B4-BE49-F238E27FC236}">
                <a16:creationId xmlns:a16="http://schemas.microsoft.com/office/drawing/2014/main" id="{312335B5-C08B-5AF8-5027-A43C77362A24}"/>
              </a:ext>
            </a:extLst>
          </p:cNvPr>
          <p:cNvSpPr txBox="1"/>
          <p:nvPr/>
        </p:nvSpPr>
        <p:spPr>
          <a:xfrm>
            <a:off x="5346711" y="5838536"/>
            <a:ext cx="1385033"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t>Percentages</a:t>
            </a:r>
          </a:p>
        </p:txBody>
      </p:sp>
      <p:graphicFrame>
        <p:nvGraphicFramePr>
          <p:cNvPr id="43" name="Chart 42">
            <a:extLst>
              <a:ext uri="{FF2B5EF4-FFF2-40B4-BE49-F238E27FC236}">
                <a16:creationId xmlns:a16="http://schemas.microsoft.com/office/drawing/2014/main" id="{E4DBCB1D-4AEE-D13B-0770-BE7CEA483AE7}"/>
              </a:ext>
            </a:extLst>
          </p:cNvPr>
          <p:cNvGraphicFramePr/>
          <p:nvPr>
            <p:extLst>
              <p:ext uri="{D42A27DB-BD31-4B8C-83A1-F6EECF244321}">
                <p14:modId xmlns:p14="http://schemas.microsoft.com/office/powerpoint/2010/main" val="3840512740"/>
              </p:ext>
            </p:extLst>
          </p:nvPr>
        </p:nvGraphicFramePr>
        <p:xfrm>
          <a:off x="3505199" y="863601"/>
          <a:ext cx="5553075" cy="4974935"/>
        </p:xfrm>
        <a:graphic>
          <a:graphicData uri="http://schemas.openxmlformats.org/drawingml/2006/chart">
            <c:chart xmlns:c="http://schemas.openxmlformats.org/drawingml/2006/chart" xmlns:r="http://schemas.openxmlformats.org/officeDocument/2006/relationships" r:id="rId2"/>
          </a:graphicData>
        </a:graphic>
      </p:graphicFrame>
      <p:sp>
        <p:nvSpPr>
          <p:cNvPr id="44" name="TESTNAME29">
            <a:extLst>
              <a:ext uri="{FF2B5EF4-FFF2-40B4-BE49-F238E27FC236}">
                <a16:creationId xmlns:a16="http://schemas.microsoft.com/office/drawing/2014/main" id="{9A948E07-4BED-AC9B-77B0-BD5C6E9CFE58}"/>
              </a:ext>
            </a:extLst>
          </p:cNvPr>
          <p:cNvSpPr>
            <a:spLocks noChangeArrowheads="1"/>
          </p:cNvSpPr>
          <p:nvPr/>
        </p:nvSpPr>
        <p:spPr bwMode="auto">
          <a:xfrm>
            <a:off x="2896577" y="57454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TESTNAME29</a:t>
            </a:r>
            <a:endParaRPr kumimoji="0" lang="en-US" altLang="en-US" sz="800" b="1" i="0" u="none" strike="noStrike" cap="none" normalizeH="0" baseline="0" dirty="0">
              <a:ln>
                <a:noFill/>
              </a:ln>
              <a:solidFill>
                <a:srgbClr val="009900"/>
              </a:solidFill>
              <a:effectLst/>
              <a:latin typeface="+mn-lt"/>
            </a:endParaRPr>
          </a:p>
        </p:txBody>
      </p:sp>
      <p:sp>
        <p:nvSpPr>
          <p:cNvPr id="45" name="TESTNAME28">
            <a:extLst>
              <a:ext uri="{FF2B5EF4-FFF2-40B4-BE49-F238E27FC236}">
                <a16:creationId xmlns:a16="http://schemas.microsoft.com/office/drawing/2014/main" id="{8CAAA8A8-0509-2884-2B59-175142732E54}"/>
              </a:ext>
            </a:extLst>
          </p:cNvPr>
          <p:cNvSpPr>
            <a:spLocks noChangeArrowheads="1"/>
          </p:cNvSpPr>
          <p:nvPr/>
        </p:nvSpPr>
        <p:spPr bwMode="auto">
          <a:xfrm>
            <a:off x="2896577" y="558713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TESTNAME28</a:t>
            </a:r>
            <a:endParaRPr kumimoji="0" lang="en-US" altLang="en-US" sz="800" b="1" i="0" u="none" strike="noStrike" cap="none" normalizeH="0" baseline="0" dirty="0">
              <a:ln>
                <a:noFill/>
              </a:ln>
              <a:solidFill>
                <a:srgbClr val="009900"/>
              </a:solidFill>
              <a:effectLst/>
              <a:latin typeface="+mn-lt"/>
            </a:endParaRPr>
          </a:p>
        </p:txBody>
      </p:sp>
      <p:sp>
        <p:nvSpPr>
          <p:cNvPr id="46" name="TESTNAME27">
            <a:extLst>
              <a:ext uri="{FF2B5EF4-FFF2-40B4-BE49-F238E27FC236}">
                <a16:creationId xmlns:a16="http://schemas.microsoft.com/office/drawing/2014/main" id="{5274CA79-D938-7F77-C311-6002EAF83C28}"/>
              </a:ext>
            </a:extLst>
          </p:cNvPr>
          <p:cNvSpPr>
            <a:spLocks noChangeArrowheads="1"/>
          </p:cNvSpPr>
          <p:nvPr/>
        </p:nvSpPr>
        <p:spPr bwMode="auto">
          <a:xfrm>
            <a:off x="2896577" y="541980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TESTNAME27</a:t>
            </a:r>
            <a:endParaRPr kumimoji="0" lang="en-US" altLang="en-US" sz="800" b="1" i="0" u="none" strike="noStrike" cap="none" normalizeH="0" baseline="0" dirty="0">
              <a:ln>
                <a:noFill/>
              </a:ln>
              <a:solidFill>
                <a:srgbClr val="009900"/>
              </a:solidFill>
              <a:effectLst/>
              <a:latin typeface="+mn-lt"/>
            </a:endParaRPr>
          </a:p>
        </p:txBody>
      </p:sp>
      <p:sp>
        <p:nvSpPr>
          <p:cNvPr id="47" name="TESTNAME26">
            <a:extLst>
              <a:ext uri="{FF2B5EF4-FFF2-40B4-BE49-F238E27FC236}">
                <a16:creationId xmlns:a16="http://schemas.microsoft.com/office/drawing/2014/main" id="{C581E06A-5062-3E4D-92F0-684B4F1AA64A}"/>
              </a:ext>
            </a:extLst>
          </p:cNvPr>
          <p:cNvSpPr>
            <a:spLocks noChangeArrowheads="1"/>
          </p:cNvSpPr>
          <p:nvPr/>
        </p:nvSpPr>
        <p:spPr bwMode="auto">
          <a:xfrm>
            <a:off x="2896577" y="525276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TESTNAME26</a:t>
            </a:r>
            <a:endParaRPr kumimoji="0" lang="en-US" altLang="en-US" sz="800" b="1" i="0" u="none" strike="noStrike" cap="none" normalizeH="0" baseline="0" dirty="0">
              <a:ln>
                <a:noFill/>
              </a:ln>
              <a:solidFill>
                <a:srgbClr val="009900"/>
              </a:solidFill>
              <a:effectLst/>
              <a:latin typeface="+mn-lt"/>
            </a:endParaRPr>
          </a:p>
        </p:txBody>
      </p:sp>
      <p:sp>
        <p:nvSpPr>
          <p:cNvPr id="48" name="TESTNAME25">
            <a:extLst>
              <a:ext uri="{FF2B5EF4-FFF2-40B4-BE49-F238E27FC236}">
                <a16:creationId xmlns:a16="http://schemas.microsoft.com/office/drawing/2014/main" id="{F842E4CF-5151-1404-CB1B-D688A8E24237}"/>
              </a:ext>
            </a:extLst>
          </p:cNvPr>
          <p:cNvSpPr>
            <a:spLocks noChangeArrowheads="1"/>
          </p:cNvSpPr>
          <p:nvPr/>
        </p:nvSpPr>
        <p:spPr bwMode="auto">
          <a:xfrm>
            <a:off x="2896577" y="507467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TESTNAME25</a:t>
            </a:r>
            <a:endParaRPr kumimoji="0" lang="en-US" altLang="en-US" sz="800" b="1" i="0" u="none" strike="noStrike" cap="none" normalizeH="0" baseline="0" dirty="0">
              <a:ln>
                <a:noFill/>
              </a:ln>
              <a:solidFill>
                <a:srgbClr val="009900"/>
              </a:solidFill>
              <a:effectLst/>
              <a:latin typeface="+mn-lt"/>
            </a:endParaRPr>
          </a:p>
        </p:txBody>
      </p:sp>
      <p:sp>
        <p:nvSpPr>
          <p:cNvPr id="49" name="TESTNAME24">
            <a:extLst>
              <a:ext uri="{FF2B5EF4-FFF2-40B4-BE49-F238E27FC236}">
                <a16:creationId xmlns:a16="http://schemas.microsoft.com/office/drawing/2014/main" id="{18B828BB-BB72-F606-8F74-72C3433FAE91}"/>
              </a:ext>
            </a:extLst>
          </p:cNvPr>
          <p:cNvSpPr>
            <a:spLocks noChangeArrowheads="1"/>
          </p:cNvSpPr>
          <p:nvPr/>
        </p:nvSpPr>
        <p:spPr bwMode="auto">
          <a:xfrm>
            <a:off x="2896577" y="490578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TESTNAME24</a:t>
            </a:r>
            <a:endParaRPr kumimoji="0" lang="en-US" altLang="en-US" sz="800" b="1" i="0" u="none" strike="noStrike" cap="none" normalizeH="0" baseline="0" dirty="0">
              <a:ln>
                <a:noFill/>
              </a:ln>
              <a:solidFill>
                <a:srgbClr val="009900"/>
              </a:solidFill>
              <a:effectLst/>
              <a:latin typeface="+mn-lt"/>
            </a:endParaRPr>
          </a:p>
        </p:txBody>
      </p:sp>
      <p:sp>
        <p:nvSpPr>
          <p:cNvPr id="50" name="TESTNAME23">
            <a:extLst>
              <a:ext uri="{FF2B5EF4-FFF2-40B4-BE49-F238E27FC236}">
                <a16:creationId xmlns:a16="http://schemas.microsoft.com/office/drawing/2014/main" id="{CAD701DB-2408-FCDD-80DD-8139EDA6FE66}"/>
              </a:ext>
            </a:extLst>
          </p:cNvPr>
          <p:cNvSpPr>
            <a:spLocks noChangeArrowheads="1"/>
          </p:cNvSpPr>
          <p:nvPr/>
        </p:nvSpPr>
        <p:spPr bwMode="auto">
          <a:xfrm>
            <a:off x="2896577" y="473722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TESTNAME23</a:t>
            </a:r>
            <a:endParaRPr kumimoji="0" lang="en-US" altLang="en-US" sz="800" b="1" i="0" u="none" strike="noStrike" cap="none" normalizeH="0" baseline="0" dirty="0">
              <a:ln>
                <a:noFill/>
              </a:ln>
              <a:solidFill>
                <a:srgbClr val="009900"/>
              </a:solidFill>
              <a:effectLst/>
              <a:latin typeface="+mn-lt"/>
            </a:endParaRPr>
          </a:p>
        </p:txBody>
      </p:sp>
      <p:sp>
        <p:nvSpPr>
          <p:cNvPr id="51" name="TESTNAME22">
            <a:extLst>
              <a:ext uri="{FF2B5EF4-FFF2-40B4-BE49-F238E27FC236}">
                <a16:creationId xmlns:a16="http://schemas.microsoft.com/office/drawing/2014/main" id="{5EFF7211-5D7A-F703-BCCB-DFC5332838C6}"/>
              </a:ext>
            </a:extLst>
          </p:cNvPr>
          <p:cNvSpPr>
            <a:spLocks noChangeArrowheads="1"/>
          </p:cNvSpPr>
          <p:nvPr/>
        </p:nvSpPr>
        <p:spPr bwMode="auto">
          <a:xfrm>
            <a:off x="2896577" y="456037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TESTNAME22</a:t>
            </a:r>
            <a:endParaRPr kumimoji="0" lang="en-US" altLang="en-US" sz="800" b="1" i="0" u="none" strike="noStrike" cap="none" normalizeH="0" baseline="0" dirty="0">
              <a:ln>
                <a:noFill/>
              </a:ln>
              <a:solidFill>
                <a:srgbClr val="009900"/>
              </a:solidFill>
              <a:effectLst/>
              <a:latin typeface="+mn-lt"/>
            </a:endParaRPr>
          </a:p>
        </p:txBody>
      </p:sp>
      <p:sp>
        <p:nvSpPr>
          <p:cNvPr id="52" name="TESTNAME21">
            <a:extLst>
              <a:ext uri="{FF2B5EF4-FFF2-40B4-BE49-F238E27FC236}">
                <a16:creationId xmlns:a16="http://schemas.microsoft.com/office/drawing/2014/main" id="{B99E1D94-E612-9F8D-62B6-3A4B5161BDA7}"/>
              </a:ext>
            </a:extLst>
          </p:cNvPr>
          <p:cNvSpPr>
            <a:spLocks noChangeArrowheads="1"/>
          </p:cNvSpPr>
          <p:nvPr/>
        </p:nvSpPr>
        <p:spPr bwMode="auto">
          <a:xfrm>
            <a:off x="2896577" y="437886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TESTNAME21</a:t>
            </a:r>
            <a:endParaRPr kumimoji="0" lang="en-US" altLang="en-US" sz="800" b="1" i="0" u="none" strike="noStrike" cap="none" normalizeH="0" baseline="0" dirty="0">
              <a:ln>
                <a:noFill/>
              </a:ln>
              <a:solidFill>
                <a:srgbClr val="009900"/>
              </a:solidFill>
              <a:effectLst/>
              <a:latin typeface="+mn-lt"/>
            </a:endParaRPr>
          </a:p>
        </p:txBody>
      </p:sp>
      <p:sp>
        <p:nvSpPr>
          <p:cNvPr id="53" name="TESTNAME20">
            <a:extLst>
              <a:ext uri="{FF2B5EF4-FFF2-40B4-BE49-F238E27FC236}">
                <a16:creationId xmlns:a16="http://schemas.microsoft.com/office/drawing/2014/main" id="{2A25BDB1-1954-C0D2-8F00-6B41F8AFD0C0}"/>
              </a:ext>
            </a:extLst>
          </p:cNvPr>
          <p:cNvSpPr>
            <a:spLocks noChangeArrowheads="1"/>
          </p:cNvSpPr>
          <p:nvPr/>
        </p:nvSpPr>
        <p:spPr bwMode="auto">
          <a:xfrm>
            <a:off x="2896577" y="420114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TESTNAME20</a:t>
            </a:r>
            <a:endParaRPr kumimoji="0" lang="en-US" altLang="en-US" sz="800" b="1" i="0" u="none" strike="noStrike" cap="none" normalizeH="0" baseline="0" dirty="0">
              <a:ln>
                <a:noFill/>
              </a:ln>
              <a:solidFill>
                <a:srgbClr val="009900"/>
              </a:solidFill>
              <a:effectLst/>
              <a:latin typeface="+mn-lt"/>
            </a:endParaRPr>
          </a:p>
        </p:txBody>
      </p:sp>
      <p:sp>
        <p:nvSpPr>
          <p:cNvPr id="54" name="TESTNAME19">
            <a:extLst>
              <a:ext uri="{FF2B5EF4-FFF2-40B4-BE49-F238E27FC236}">
                <a16:creationId xmlns:a16="http://schemas.microsoft.com/office/drawing/2014/main" id="{0C27B349-8467-07B2-2965-DC4CEF1DC57B}"/>
              </a:ext>
            </a:extLst>
          </p:cNvPr>
          <p:cNvSpPr>
            <a:spLocks noChangeArrowheads="1"/>
          </p:cNvSpPr>
          <p:nvPr/>
        </p:nvSpPr>
        <p:spPr bwMode="auto">
          <a:xfrm>
            <a:off x="2896577" y="4023424"/>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TESTNAME19</a:t>
            </a:r>
            <a:endParaRPr kumimoji="0" lang="en-US" altLang="en-US" sz="800" b="1" i="0" u="none" strike="noStrike" cap="none" normalizeH="0" baseline="0" dirty="0">
              <a:ln>
                <a:noFill/>
              </a:ln>
              <a:solidFill>
                <a:srgbClr val="009900"/>
              </a:solidFill>
              <a:effectLst/>
              <a:latin typeface="+mn-lt"/>
            </a:endParaRPr>
          </a:p>
        </p:txBody>
      </p:sp>
      <p:sp>
        <p:nvSpPr>
          <p:cNvPr id="55" name="TESTNAME18">
            <a:extLst>
              <a:ext uri="{FF2B5EF4-FFF2-40B4-BE49-F238E27FC236}">
                <a16:creationId xmlns:a16="http://schemas.microsoft.com/office/drawing/2014/main" id="{A9CF53D2-9E14-5999-2A66-6817D0F3CC1E}"/>
              </a:ext>
            </a:extLst>
          </p:cNvPr>
          <p:cNvSpPr>
            <a:spLocks noChangeArrowheads="1"/>
          </p:cNvSpPr>
          <p:nvPr/>
        </p:nvSpPr>
        <p:spPr bwMode="auto">
          <a:xfrm>
            <a:off x="2896577" y="384570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TESTNAME18</a:t>
            </a:r>
            <a:endParaRPr kumimoji="0" lang="en-US" altLang="en-US" sz="800" b="1" i="0" u="none" strike="noStrike" cap="none" normalizeH="0" baseline="0" dirty="0">
              <a:ln>
                <a:noFill/>
              </a:ln>
              <a:solidFill>
                <a:srgbClr val="009900"/>
              </a:solidFill>
              <a:effectLst/>
              <a:latin typeface="+mn-lt"/>
            </a:endParaRPr>
          </a:p>
        </p:txBody>
      </p:sp>
      <p:sp>
        <p:nvSpPr>
          <p:cNvPr id="56" name="TESTNAME17">
            <a:extLst>
              <a:ext uri="{FF2B5EF4-FFF2-40B4-BE49-F238E27FC236}">
                <a16:creationId xmlns:a16="http://schemas.microsoft.com/office/drawing/2014/main" id="{E587F3CB-129F-0072-BC1A-7E25B3158242}"/>
              </a:ext>
            </a:extLst>
          </p:cNvPr>
          <p:cNvSpPr>
            <a:spLocks noChangeArrowheads="1"/>
          </p:cNvSpPr>
          <p:nvPr/>
        </p:nvSpPr>
        <p:spPr bwMode="auto">
          <a:xfrm>
            <a:off x="2896577" y="366798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TESTNAME17</a:t>
            </a:r>
            <a:endParaRPr kumimoji="0" lang="en-US" altLang="en-US" sz="800" b="1" i="0" u="none" strike="noStrike" cap="none" normalizeH="0" baseline="0" dirty="0">
              <a:ln>
                <a:noFill/>
              </a:ln>
              <a:solidFill>
                <a:srgbClr val="009900"/>
              </a:solidFill>
              <a:effectLst/>
              <a:latin typeface="+mn-lt"/>
            </a:endParaRPr>
          </a:p>
        </p:txBody>
      </p:sp>
      <p:sp>
        <p:nvSpPr>
          <p:cNvPr id="57" name="TESTNAME16">
            <a:extLst>
              <a:ext uri="{FF2B5EF4-FFF2-40B4-BE49-F238E27FC236}">
                <a16:creationId xmlns:a16="http://schemas.microsoft.com/office/drawing/2014/main" id="{A08D760C-D93B-707D-B8B5-92D868E65CEC}"/>
              </a:ext>
            </a:extLst>
          </p:cNvPr>
          <p:cNvSpPr>
            <a:spLocks noChangeArrowheads="1"/>
          </p:cNvSpPr>
          <p:nvPr/>
        </p:nvSpPr>
        <p:spPr bwMode="auto">
          <a:xfrm>
            <a:off x="2896577" y="3490267"/>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TESTNAME16</a:t>
            </a:r>
            <a:endParaRPr kumimoji="0" lang="en-US" altLang="en-US" sz="800" b="1" i="0" u="none" strike="noStrike" cap="none" normalizeH="0" baseline="0" dirty="0">
              <a:ln>
                <a:noFill/>
              </a:ln>
              <a:solidFill>
                <a:srgbClr val="009900"/>
              </a:solidFill>
              <a:effectLst/>
              <a:latin typeface="+mn-lt"/>
            </a:endParaRPr>
          </a:p>
        </p:txBody>
      </p:sp>
      <p:sp>
        <p:nvSpPr>
          <p:cNvPr id="58" name="TESTNAME15">
            <a:extLst>
              <a:ext uri="{FF2B5EF4-FFF2-40B4-BE49-F238E27FC236}">
                <a16:creationId xmlns:a16="http://schemas.microsoft.com/office/drawing/2014/main" id="{01E16374-090C-E6F8-16A3-5DE778AD567F}"/>
              </a:ext>
            </a:extLst>
          </p:cNvPr>
          <p:cNvSpPr>
            <a:spLocks noChangeArrowheads="1"/>
          </p:cNvSpPr>
          <p:nvPr/>
        </p:nvSpPr>
        <p:spPr bwMode="auto">
          <a:xfrm>
            <a:off x="2896577" y="331254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TESTNAME15</a:t>
            </a:r>
            <a:endParaRPr kumimoji="0" lang="en-US" altLang="en-US" sz="800" b="1" i="0" u="none" strike="noStrike" cap="none" normalizeH="0" baseline="0" dirty="0">
              <a:ln>
                <a:noFill/>
              </a:ln>
              <a:solidFill>
                <a:srgbClr val="009900"/>
              </a:solidFill>
              <a:effectLst/>
              <a:latin typeface="+mn-lt"/>
            </a:endParaRPr>
          </a:p>
        </p:txBody>
      </p:sp>
      <p:sp>
        <p:nvSpPr>
          <p:cNvPr id="59" name="TESTNAME14">
            <a:extLst>
              <a:ext uri="{FF2B5EF4-FFF2-40B4-BE49-F238E27FC236}">
                <a16:creationId xmlns:a16="http://schemas.microsoft.com/office/drawing/2014/main" id="{17D07302-2220-FDF9-3AB5-19F5F635083C}"/>
              </a:ext>
            </a:extLst>
          </p:cNvPr>
          <p:cNvSpPr>
            <a:spLocks noChangeArrowheads="1"/>
          </p:cNvSpPr>
          <p:nvPr/>
        </p:nvSpPr>
        <p:spPr bwMode="auto">
          <a:xfrm>
            <a:off x="2896577" y="313482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TESTNAME14</a:t>
            </a:r>
            <a:endParaRPr kumimoji="0" lang="en-US" altLang="en-US" sz="800" b="1" i="0" u="none" strike="noStrike" cap="none" normalizeH="0" baseline="0" dirty="0">
              <a:ln>
                <a:noFill/>
              </a:ln>
              <a:solidFill>
                <a:srgbClr val="009900"/>
              </a:solidFill>
              <a:effectLst/>
              <a:latin typeface="+mn-lt"/>
            </a:endParaRPr>
          </a:p>
        </p:txBody>
      </p:sp>
      <p:sp>
        <p:nvSpPr>
          <p:cNvPr id="60" name="TESTNAME13">
            <a:extLst>
              <a:ext uri="{FF2B5EF4-FFF2-40B4-BE49-F238E27FC236}">
                <a16:creationId xmlns:a16="http://schemas.microsoft.com/office/drawing/2014/main" id="{44E87221-4268-596B-6BC7-CA3361DB854D}"/>
              </a:ext>
            </a:extLst>
          </p:cNvPr>
          <p:cNvSpPr>
            <a:spLocks noChangeArrowheads="1"/>
          </p:cNvSpPr>
          <p:nvPr/>
        </p:nvSpPr>
        <p:spPr bwMode="auto">
          <a:xfrm>
            <a:off x="2896577" y="295711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a:solidFill>
                  <a:srgbClr val="009900"/>
                </a:solidFill>
                <a:latin typeface="+mn-lt"/>
              </a:rPr>
              <a:t>TESTNAME13</a:t>
            </a:r>
            <a:endParaRPr kumimoji="0" lang="en-US" altLang="en-US" sz="800" b="1" i="0" u="none" strike="noStrike" cap="none" normalizeH="0" baseline="0" dirty="0">
              <a:ln>
                <a:noFill/>
              </a:ln>
              <a:solidFill>
                <a:srgbClr val="009900"/>
              </a:solidFill>
              <a:effectLst/>
              <a:latin typeface="+mn-lt"/>
            </a:endParaRPr>
          </a:p>
        </p:txBody>
      </p:sp>
      <p:sp>
        <p:nvSpPr>
          <p:cNvPr id="61" name="TESTNAME12">
            <a:extLst>
              <a:ext uri="{FF2B5EF4-FFF2-40B4-BE49-F238E27FC236}">
                <a16:creationId xmlns:a16="http://schemas.microsoft.com/office/drawing/2014/main" id="{B95C8DDD-780C-C750-9905-05B8D6083C40}"/>
              </a:ext>
            </a:extLst>
          </p:cNvPr>
          <p:cNvSpPr>
            <a:spLocks noChangeArrowheads="1"/>
          </p:cNvSpPr>
          <p:nvPr/>
        </p:nvSpPr>
        <p:spPr bwMode="auto">
          <a:xfrm>
            <a:off x="2896577" y="277939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TESTNAME12</a:t>
            </a:r>
            <a:endParaRPr kumimoji="0" lang="en-US" altLang="en-US" sz="800" b="1" i="0" u="none" strike="noStrike" cap="none" normalizeH="0" baseline="0" dirty="0">
              <a:ln>
                <a:noFill/>
              </a:ln>
              <a:solidFill>
                <a:srgbClr val="009900"/>
              </a:solidFill>
              <a:effectLst/>
              <a:latin typeface="+mn-lt"/>
            </a:endParaRPr>
          </a:p>
        </p:txBody>
      </p:sp>
      <p:sp>
        <p:nvSpPr>
          <p:cNvPr id="62" name="TESTNAME11">
            <a:extLst>
              <a:ext uri="{FF2B5EF4-FFF2-40B4-BE49-F238E27FC236}">
                <a16:creationId xmlns:a16="http://schemas.microsoft.com/office/drawing/2014/main" id="{0DBE766D-9659-3EE4-C0DF-0DD5A05814B1}"/>
              </a:ext>
            </a:extLst>
          </p:cNvPr>
          <p:cNvSpPr>
            <a:spLocks noChangeArrowheads="1"/>
          </p:cNvSpPr>
          <p:nvPr/>
        </p:nvSpPr>
        <p:spPr bwMode="auto">
          <a:xfrm>
            <a:off x="2896577" y="2601672"/>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TESTNAME11</a:t>
            </a:r>
            <a:endParaRPr kumimoji="0" lang="en-US" altLang="en-US" sz="800" b="1" i="0" u="none" strike="noStrike" cap="none" normalizeH="0" baseline="0" dirty="0">
              <a:ln>
                <a:noFill/>
              </a:ln>
              <a:solidFill>
                <a:srgbClr val="009900"/>
              </a:solidFill>
              <a:effectLst/>
              <a:latin typeface="+mn-lt"/>
            </a:endParaRPr>
          </a:p>
        </p:txBody>
      </p:sp>
      <p:sp>
        <p:nvSpPr>
          <p:cNvPr id="63" name="TESTNAME10">
            <a:extLst>
              <a:ext uri="{FF2B5EF4-FFF2-40B4-BE49-F238E27FC236}">
                <a16:creationId xmlns:a16="http://schemas.microsoft.com/office/drawing/2014/main" id="{ABFE3DD3-5DA3-B11E-43A9-2A1844BA6540}"/>
              </a:ext>
            </a:extLst>
          </p:cNvPr>
          <p:cNvSpPr>
            <a:spLocks noChangeArrowheads="1"/>
          </p:cNvSpPr>
          <p:nvPr/>
        </p:nvSpPr>
        <p:spPr bwMode="auto">
          <a:xfrm>
            <a:off x="2896577" y="242395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TESTNAME10</a:t>
            </a:r>
            <a:endParaRPr kumimoji="0" lang="en-US" altLang="en-US" sz="800" b="1" i="0" u="none" strike="noStrike" cap="none" normalizeH="0" baseline="0" dirty="0">
              <a:ln>
                <a:noFill/>
              </a:ln>
              <a:solidFill>
                <a:srgbClr val="009900"/>
              </a:solidFill>
              <a:effectLst/>
              <a:latin typeface="+mn-lt"/>
            </a:endParaRPr>
          </a:p>
        </p:txBody>
      </p:sp>
      <p:sp>
        <p:nvSpPr>
          <p:cNvPr id="64" name="TESTNAME09">
            <a:extLst>
              <a:ext uri="{FF2B5EF4-FFF2-40B4-BE49-F238E27FC236}">
                <a16:creationId xmlns:a16="http://schemas.microsoft.com/office/drawing/2014/main" id="{D54CB05B-A9E6-8F98-6D68-75F5B9571AD4}"/>
              </a:ext>
            </a:extLst>
          </p:cNvPr>
          <p:cNvSpPr>
            <a:spLocks noChangeArrowheads="1"/>
          </p:cNvSpPr>
          <p:nvPr/>
        </p:nvSpPr>
        <p:spPr bwMode="auto">
          <a:xfrm>
            <a:off x="2896577" y="2246233"/>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TESTNAME09</a:t>
            </a:r>
            <a:endParaRPr kumimoji="0" lang="en-US" altLang="en-US" sz="800" b="1" i="0" u="none" strike="noStrike" cap="none" normalizeH="0" baseline="0" dirty="0">
              <a:ln>
                <a:noFill/>
              </a:ln>
              <a:solidFill>
                <a:srgbClr val="009900"/>
              </a:solidFill>
              <a:effectLst/>
              <a:latin typeface="+mn-lt"/>
            </a:endParaRPr>
          </a:p>
        </p:txBody>
      </p:sp>
      <p:sp>
        <p:nvSpPr>
          <p:cNvPr id="65" name="TESTNAME08">
            <a:extLst>
              <a:ext uri="{FF2B5EF4-FFF2-40B4-BE49-F238E27FC236}">
                <a16:creationId xmlns:a16="http://schemas.microsoft.com/office/drawing/2014/main" id="{256EE616-E5B9-1DB9-544B-C0141054B837}"/>
              </a:ext>
            </a:extLst>
          </p:cNvPr>
          <p:cNvSpPr>
            <a:spLocks noChangeArrowheads="1"/>
          </p:cNvSpPr>
          <p:nvPr/>
        </p:nvSpPr>
        <p:spPr bwMode="auto">
          <a:xfrm>
            <a:off x="2896577" y="206851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TESTNAME08</a:t>
            </a:r>
            <a:endParaRPr kumimoji="0" lang="en-US" altLang="en-US" sz="800" b="1" i="0" u="none" strike="noStrike" cap="none" normalizeH="0" baseline="0" dirty="0">
              <a:ln>
                <a:noFill/>
              </a:ln>
              <a:solidFill>
                <a:srgbClr val="009900"/>
              </a:solidFill>
              <a:effectLst/>
              <a:latin typeface="+mn-lt"/>
            </a:endParaRPr>
          </a:p>
        </p:txBody>
      </p:sp>
      <p:sp>
        <p:nvSpPr>
          <p:cNvPr id="66" name="TESTNAME07">
            <a:extLst>
              <a:ext uri="{FF2B5EF4-FFF2-40B4-BE49-F238E27FC236}">
                <a16:creationId xmlns:a16="http://schemas.microsoft.com/office/drawing/2014/main" id="{F2673D1F-1649-5900-5256-CBBDD4D3F71E}"/>
              </a:ext>
            </a:extLst>
          </p:cNvPr>
          <p:cNvSpPr>
            <a:spLocks noChangeArrowheads="1"/>
          </p:cNvSpPr>
          <p:nvPr/>
        </p:nvSpPr>
        <p:spPr bwMode="auto">
          <a:xfrm>
            <a:off x="2896577" y="1890795"/>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TESTNAME07</a:t>
            </a:r>
            <a:endParaRPr kumimoji="0" lang="en-US" altLang="en-US" sz="800" b="1" i="0" u="none" strike="noStrike" cap="none" normalizeH="0" baseline="0" dirty="0">
              <a:ln>
                <a:noFill/>
              </a:ln>
              <a:solidFill>
                <a:srgbClr val="009900"/>
              </a:solidFill>
              <a:effectLst/>
              <a:latin typeface="+mn-lt"/>
            </a:endParaRPr>
          </a:p>
        </p:txBody>
      </p:sp>
      <p:sp>
        <p:nvSpPr>
          <p:cNvPr id="67" name="TESTNAME06">
            <a:extLst>
              <a:ext uri="{FF2B5EF4-FFF2-40B4-BE49-F238E27FC236}">
                <a16:creationId xmlns:a16="http://schemas.microsoft.com/office/drawing/2014/main" id="{1BDCF1EA-5E5E-97AD-B1D6-575AEA33A41D}"/>
              </a:ext>
            </a:extLst>
          </p:cNvPr>
          <p:cNvSpPr>
            <a:spLocks noChangeArrowheads="1"/>
          </p:cNvSpPr>
          <p:nvPr/>
        </p:nvSpPr>
        <p:spPr bwMode="auto">
          <a:xfrm>
            <a:off x="2896577" y="1713076"/>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TESTNAME06</a:t>
            </a:r>
            <a:endParaRPr kumimoji="0" lang="en-US" altLang="en-US" sz="800" b="1" i="0" u="none" strike="noStrike" cap="none" normalizeH="0" baseline="0" dirty="0">
              <a:ln>
                <a:noFill/>
              </a:ln>
              <a:solidFill>
                <a:srgbClr val="009900"/>
              </a:solidFill>
              <a:effectLst/>
              <a:latin typeface="+mn-lt"/>
            </a:endParaRPr>
          </a:p>
        </p:txBody>
      </p:sp>
      <p:sp>
        <p:nvSpPr>
          <p:cNvPr id="68" name="TESTNAME05">
            <a:extLst>
              <a:ext uri="{FF2B5EF4-FFF2-40B4-BE49-F238E27FC236}">
                <a16:creationId xmlns:a16="http://schemas.microsoft.com/office/drawing/2014/main" id="{0CAE15E4-1EDD-0157-8F6A-D409CB9BDAB8}"/>
              </a:ext>
            </a:extLst>
          </p:cNvPr>
          <p:cNvSpPr>
            <a:spLocks noChangeArrowheads="1"/>
          </p:cNvSpPr>
          <p:nvPr/>
        </p:nvSpPr>
        <p:spPr bwMode="auto">
          <a:xfrm>
            <a:off x="2896577" y="153535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TESTNAME05</a:t>
            </a:r>
            <a:endParaRPr kumimoji="0" lang="en-US" altLang="en-US" sz="800" b="1" i="0" u="none" strike="noStrike" cap="none" normalizeH="0" baseline="0" dirty="0">
              <a:ln>
                <a:noFill/>
              </a:ln>
              <a:solidFill>
                <a:srgbClr val="009900"/>
              </a:solidFill>
              <a:effectLst/>
              <a:latin typeface="+mn-lt"/>
            </a:endParaRPr>
          </a:p>
        </p:txBody>
      </p:sp>
      <p:sp>
        <p:nvSpPr>
          <p:cNvPr id="69" name="TESTNAME04">
            <a:extLst>
              <a:ext uri="{FF2B5EF4-FFF2-40B4-BE49-F238E27FC236}">
                <a16:creationId xmlns:a16="http://schemas.microsoft.com/office/drawing/2014/main" id="{85CFA733-D9D6-7D41-F60E-E827DF369D39}"/>
              </a:ext>
            </a:extLst>
          </p:cNvPr>
          <p:cNvSpPr>
            <a:spLocks noChangeArrowheads="1"/>
          </p:cNvSpPr>
          <p:nvPr/>
        </p:nvSpPr>
        <p:spPr bwMode="auto">
          <a:xfrm>
            <a:off x="2896577" y="1357638"/>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TESTNAME04</a:t>
            </a:r>
            <a:endParaRPr kumimoji="0" lang="en-US" altLang="en-US" sz="800" b="1" i="0" u="none" strike="noStrike" cap="none" normalizeH="0" baseline="0" dirty="0">
              <a:ln>
                <a:noFill/>
              </a:ln>
              <a:solidFill>
                <a:srgbClr val="009900"/>
              </a:solidFill>
              <a:effectLst/>
              <a:latin typeface="+mn-lt"/>
            </a:endParaRPr>
          </a:p>
        </p:txBody>
      </p:sp>
      <p:sp>
        <p:nvSpPr>
          <p:cNvPr id="70" name="TESTNAME03">
            <a:extLst>
              <a:ext uri="{FF2B5EF4-FFF2-40B4-BE49-F238E27FC236}">
                <a16:creationId xmlns:a16="http://schemas.microsoft.com/office/drawing/2014/main" id="{726A3F49-1677-7525-D4BE-E5D57799F5DF}"/>
              </a:ext>
            </a:extLst>
          </p:cNvPr>
          <p:cNvSpPr>
            <a:spLocks noChangeArrowheads="1"/>
          </p:cNvSpPr>
          <p:nvPr/>
        </p:nvSpPr>
        <p:spPr bwMode="auto">
          <a:xfrm>
            <a:off x="2896577" y="117991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TESTNAME03</a:t>
            </a:r>
            <a:endParaRPr kumimoji="0" lang="en-US" altLang="en-US" sz="800" b="1" i="0" u="none" strike="noStrike" cap="none" normalizeH="0" baseline="0" dirty="0">
              <a:ln>
                <a:noFill/>
              </a:ln>
              <a:solidFill>
                <a:srgbClr val="009900"/>
              </a:solidFill>
              <a:effectLst/>
              <a:latin typeface="+mn-lt"/>
            </a:endParaRPr>
          </a:p>
        </p:txBody>
      </p:sp>
      <p:sp>
        <p:nvSpPr>
          <p:cNvPr id="71" name="TESTNAME02">
            <a:extLst>
              <a:ext uri="{FF2B5EF4-FFF2-40B4-BE49-F238E27FC236}">
                <a16:creationId xmlns:a16="http://schemas.microsoft.com/office/drawing/2014/main" id="{9A2FACFC-BBEA-8FD4-ABF8-59D0594D0463}"/>
              </a:ext>
            </a:extLst>
          </p:cNvPr>
          <p:cNvSpPr>
            <a:spLocks noChangeArrowheads="1"/>
          </p:cNvSpPr>
          <p:nvPr/>
        </p:nvSpPr>
        <p:spPr bwMode="auto">
          <a:xfrm>
            <a:off x="2896577" y="1002200"/>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TESTNAME02</a:t>
            </a:r>
            <a:endParaRPr kumimoji="0" lang="en-US" altLang="en-US" sz="800" b="1" i="0" u="none" strike="noStrike" cap="none" normalizeH="0" baseline="0" dirty="0">
              <a:ln>
                <a:noFill/>
              </a:ln>
              <a:solidFill>
                <a:srgbClr val="009900"/>
              </a:solidFill>
              <a:effectLst/>
              <a:latin typeface="+mn-lt"/>
            </a:endParaRPr>
          </a:p>
        </p:txBody>
      </p:sp>
      <p:sp>
        <p:nvSpPr>
          <p:cNvPr id="72" name="TESTNAME01">
            <a:extLst>
              <a:ext uri="{FF2B5EF4-FFF2-40B4-BE49-F238E27FC236}">
                <a16:creationId xmlns:a16="http://schemas.microsoft.com/office/drawing/2014/main" id="{39B1BBBF-B456-3D67-63AF-16E670A1869F}"/>
              </a:ext>
            </a:extLst>
          </p:cNvPr>
          <p:cNvSpPr>
            <a:spLocks noChangeArrowheads="1"/>
          </p:cNvSpPr>
          <p:nvPr/>
        </p:nvSpPr>
        <p:spPr bwMode="auto">
          <a:xfrm>
            <a:off x="2896577" y="824481"/>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TESTNAME01</a:t>
            </a:r>
            <a:endParaRPr kumimoji="0" lang="en-US" altLang="en-US" sz="800" b="1" i="0" u="none" strike="noStrike" cap="none" normalizeH="0" baseline="0" dirty="0">
              <a:ln>
                <a:noFill/>
              </a:ln>
              <a:solidFill>
                <a:srgbClr val="009900"/>
              </a:solidFill>
              <a:effectLst/>
              <a:latin typeface="+mn-lt"/>
            </a:endParaRPr>
          </a:p>
        </p:txBody>
      </p:sp>
      <p:sp>
        <p:nvSpPr>
          <p:cNvPr id="73" name="TESTNAME00">
            <a:extLst>
              <a:ext uri="{FF2B5EF4-FFF2-40B4-BE49-F238E27FC236}">
                <a16:creationId xmlns:a16="http://schemas.microsoft.com/office/drawing/2014/main" id="{F75D846F-E952-05CF-3218-EA8888BA8425}"/>
              </a:ext>
            </a:extLst>
          </p:cNvPr>
          <p:cNvSpPr>
            <a:spLocks noChangeArrowheads="1"/>
          </p:cNvSpPr>
          <p:nvPr/>
        </p:nvSpPr>
        <p:spPr bwMode="auto">
          <a:xfrm>
            <a:off x="2891674" y="656579"/>
            <a:ext cx="658834"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spcBef>
                <a:spcPct val="0"/>
              </a:spcBef>
              <a:spcAft>
                <a:spcPct val="0"/>
              </a:spcAft>
              <a:buClrTx/>
              <a:buSzTx/>
              <a:buFontTx/>
              <a:buNone/>
              <a:tabLst/>
            </a:pPr>
            <a:r>
              <a:rPr lang="en-US" altLang="en-US" sz="800" b="1" dirty="0">
                <a:solidFill>
                  <a:srgbClr val="009900"/>
                </a:solidFill>
                <a:latin typeface="+mn-lt"/>
              </a:rPr>
              <a:t>TESTNAME00</a:t>
            </a:r>
            <a:endParaRPr kumimoji="0" lang="en-US" altLang="en-US" sz="800" b="1" i="0" u="none" strike="noStrike" cap="none" normalizeH="0" baseline="0" dirty="0">
              <a:ln>
                <a:noFill/>
              </a:ln>
              <a:solidFill>
                <a:srgbClr val="009900"/>
              </a:solidFill>
              <a:effectLst/>
              <a:latin typeface="+mn-lt"/>
            </a:endParaRPr>
          </a:p>
        </p:txBody>
      </p:sp>
    </p:spTree>
    <p:extLst>
      <p:ext uri="{BB962C8B-B14F-4D97-AF65-F5344CB8AC3E}">
        <p14:creationId xmlns:p14="http://schemas.microsoft.com/office/powerpoint/2010/main" val="7594728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Sound alike/Look alike Similarity Results</a:t>
            </a:r>
          </a:p>
        </p:txBody>
      </p:sp>
      <p:graphicFrame>
        <p:nvGraphicFramePr>
          <p:cNvPr id="6" name="Table7">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6">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5">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4">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3">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2">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1">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0">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39517332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a:xfrm>
            <a:off x="184288" y="0"/>
            <a:ext cx="11725137" cy="441980"/>
          </a:xfrm>
        </p:spPr>
        <p:txBody>
          <a:bodyPr/>
          <a:lstStyle/>
          <a:p>
            <a:r>
              <a:rPr lang="en-US" dirty="0">
                <a:latin typeface="+mj-lt"/>
              </a:rPr>
              <a:t>Appendix - Sound alike/Look alike Similarity Results (Cont.)</a:t>
            </a:r>
            <a:endParaRPr lang="en-US" dirty="0">
              <a:solidFill>
                <a:schemeClr val="tx1"/>
              </a:solidFill>
              <a:latin typeface="+mj-lt"/>
            </a:endParaRPr>
          </a:p>
        </p:txBody>
      </p:sp>
      <p:graphicFrame>
        <p:nvGraphicFramePr>
          <p:cNvPr id="6" name="Table15">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14">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13">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12">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11">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10">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9">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8">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TESTNAME08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1897048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0FB36-DEA2-CBA2-2EAE-DD93A32C26F8}"/>
              </a:ext>
            </a:extLst>
          </p:cNvPr>
          <p:cNvSpPr>
            <a:spLocks noGrp="1"/>
          </p:cNvSpPr>
          <p:nvPr>
            <p:ph type="title"/>
          </p:nvPr>
        </p:nvSpPr>
        <p:spPr/>
        <p:txBody>
          <a:bodyPr/>
          <a:lstStyle/>
          <a:p>
            <a:r>
              <a:rPr lang="en-US" dirty="0"/>
              <a:t>Target Audience</a:t>
            </a:r>
          </a:p>
        </p:txBody>
      </p:sp>
      <p:graphicFrame>
        <p:nvGraphicFramePr>
          <p:cNvPr id="4" name="Table 3">
            <a:extLst>
              <a:ext uri="{FF2B5EF4-FFF2-40B4-BE49-F238E27FC236}">
                <a16:creationId xmlns:a16="http://schemas.microsoft.com/office/drawing/2014/main" id="{86FD01C0-2B41-F4BE-3FEF-17F897E9FC27}"/>
              </a:ext>
            </a:extLst>
          </p:cNvPr>
          <p:cNvGraphicFramePr>
            <a:graphicFrameLocks noGrp="1"/>
          </p:cNvGraphicFramePr>
          <p:nvPr>
            <p:extLst>
              <p:ext uri="{D42A27DB-BD31-4B8C-83A1-F6EECF244321}">
                <p14:modId xmlns:p14="http://schemas.microsoft.com/office/powerpoint/2010/main" val="2970577021"/>
              </p:ext>
            </p:extLst>
          </p:nvPr>
        </p:nvGraphicFramePr>
        <p:xfrm>
          <a:off x="2353298" y="754118"/>
          <a:ext cx="7483160" cy="4125698"/>
        </p:xfrm>
        <a:graphic>
          <a:graphicData uri="http://schemas.openxmlformats.org/drawingml/2006/table">
            <a:tbl>
              <a:tblPr/>
              <a:tblGrid>
                <a:gridCol w="5860537">
                  <a:extLst>
                    <a:ext uri="{9D8B030D-6E8A-4147-A177-3AD203B41FA5}">
                      <a16:colId xmlns:a16="http://schemas.microsoft.com/office/drawing/2014/main" val="2969445915"/>
                    </a:ext>
                  </a:extLst>
                </a:gridCol>
                <a:gridCol w="1622623">
                  <a:extLst>
                    <a:ext uri="{9D8B030D-6E8A-4147-A177-3AD203B41FA5}">
                      <a16:colId xmlns:a16="http://schemas.microsoft.com/office/drawing/2014/main" val="1598008791"/>
                    </a:ext>
                  </a:extLst>
                </a:gridCol>
              </a:tblGrid>
              <a:tr h="211807">
                <a:tc>
                  <a:txBody>
                    <a:bodyPr/>
                    <a:lstStyle/>
                    <a:p>
                      <a:pPr algn="ctr" rtl="0" fontAlgn="b"/>
                      <a:r>
                        <a:rPr lang="en-US" sz="1400" b="1" i="0" u="none" strike="noStrike" dirty="0">
                          <a:solidFill>
                            <a:srgbClr val="FFFFFF"/>
                          </a:solidFill>
                          <a:effectLst/>
                          <a:latin typeface="+mn-lt"/>
                        </a:rPr>
                        <a:t>Written &amp; Verbal Prescription Collection</a:t>
                      </a:r>
                    </a:p>
                  </a:txBody>
                  <a:tcPr marL="3782" marR="3782" marT="3782"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1D3D7C"/>
                    </a:solidFill>
                  </a:tcPr>
                </a:tc>
                <a:tc>
                  <a:txBody>
                    <a:bodyPr/>
                    <a:lstStyle/>
                    <a:p>
                      <a:pPr algn="ctr" rtl="0" fontAlgn="b"/>
                      <a:r>
                        <a:rPr lang="en-US" sz="1400" b="1" i="0" u="none" strike="noStrike" dirty="0">
                          <a:solidFill>
                            <a:srgbClr val="FFFFFF"/>
                          </a:solidFill>
                          <a:effectLst/>
                          <a:latin typeface="+mn-lt"/>
                        </a:rPr>
                        <a:t>U.S.</a:t>
                      </a:r>
                    </a:p>
                  </a:txBody>
                  <a:tcPr marL="3782" marR="3782" marT="3782" marB="0" anchor="ctr">
                    <a:lnL>
                      <a:noFill/>
                    </a:lnL>
                    <a:lnR>
                      <a:noFill/>
                    </a:lnR>
                    <a:lnT w="6350" cap="flat" cmpd="sng" algn="ctr">
                      <a:solidFill>
                        <a:srgbClr val="FFFFFF"/>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1D3D7C"/>
                    </a:solidFill>
                  </a:tcPr>
                </a:tc>
                <a:extLst>
                  <a:ext uri="{0D108BD9-81ED-4DB2-BD59-A6C34878D82A}">
                    <a16:rowId xmlns:a16="http://schemas.microsoft.com/office/drawing/2014/main" val="3696672376"/>
                  </a:ext>
                </a:extLst>
              </a:tr>
              <a:tr h="105903">
                <a:tc>
                  <a:txBody>
                    <a:bodyPr/>
                    <a:lstStyle/>
                    <a:p>
                      <a:pPr algn="ctr" rtl="0" fontAlgn="ctr"/>
                      <a:r>
                        <a:rPr lang="en-US" sz="1400" b="0" i="0" u="none" strike="noStrike">
                          <a:solidFill>
                            <a:srgbClr val="000000"/>
                          </a:solidFill>
                          <a:effectLst/>
                          <a:latin typeface="+mn-lt"/>
                        </a:rPr>
                        <a:t>Physicians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276187015"/>
                  </a:ext>
                </a:extLst>
              </a:tr>
              <a:tr h="105903">
                <a:tc>
                  <a:txBody>
                    <a:bodyPr/>
                    <a:lstStyle/>
                    <a:p>
                      <a:pPr algn="ctr" rtl="0" fontAlgn="ctr"/>
                      <a:r>
                        <a:rPr lang="en-US" sz="1400" b="0" i="0" u="none" strike="noStrike">
                          <a:solidFill>
                            <a:srgbClr val="000000"/>
                          </a:solidFill>
                          <a:effectLst/>
                          <a:latin typeface="+mn-lt"/>
                        </a:rPr>
                        <a:t>Physician Assistants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2218956519"/>
                  </a:ext>
                </a:extLst>
              </a:tr>
              <a:tr h="105903">
                <a:tc>
                  <a:txBody>
                    <a:bodyPr/>
                    <a:lstStyle/>
                    <a:p>
                      <a:pPr algn="ctr" rtl="0" fontAlgn="ctr"/>
                      <a:r>
                        <a:rPr lang="en-US" sz="1400" b="0" i="0" u="none" strike="noStrike" dirty="0">
                          <a:solidFill>
                            <a:srgbClr val="000000"/>
                          </a:solidFill>
                          <a:effectLst/>
                          <a:latin typeface="+mn-lt"/>
                        </a:rPr>
                        <a:t>Nurse Practitioners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100608936"/>
                  </a:ext>
                </a:extLst>
              </a:tr>
              <a:tr h="105903">
                <a:tc>
                  <a:txBody>
                    <a:bodyPr/>
                    <a:lstStyle/>
                    <a:p>
                      <a:pPr algn="ctr" rtl="0" fontAlgn="ctr"/>
                      <a:r>
                        <a:rPr lang="en-US" sz="1400" b="0" i="0" u="none" strike="noStrike">
                          <a:solidFill>
                            <a:srgbClr val="000000"/>
                          </a:solidFill>
                          <a:effectLst/>
                          <a:latin typeface="+mn-lt"/>
                        </a:rPr>
                        <a:t>Pharmacists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29220920"/>
                  </a:ext>
                </a:extLst>
              </a:tr>
              <a:tr h="105903">
                <a:tc>
                  <a:txBody>
                    <a:bodyPr/>
                    <a:lstStyle/>
                    <a:p>
                      <a:pPr marL="0" algn="ctr" defTabSz="914318" rtl="0" eaLnBrk="1" fontAlgn="ctr" latinLnBrk="0" hangingPunct="1"/>
                      <a:r>
                        <a:rPr lang="en-US" sz="1400" b="1" i="1" u="none" strike="noStrike" kern="1200" dirty="0">
                          <a:solidFill>
                            <a:srgbClr val="1F497D"/>
                          </a:solidFill>
                          <a:effectLst/>
                          <a:latin typeface="+mn-lt"/>
                          <a:ea typeface="+mn-ea"/>
                          <a:cs typeface="+mn-cs"/>
                        </a:rPr>
                        <a:t>Total</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marL="0" algn="ctr" defTabSz="914318" rtl="0" eaLnBrk="1" fontAlgn="ctr" latinLnBrk="0" hangingPunct="1"/>
                      <a:r>
                        <a:rPr lang="en-US" sz="1400" b="1" i="1" u="none" strike="noStrike" kern="1200" dirty="0">
                          <a:solidFill>
                            <a:srgbClr val="FF0000"/>
                          </a:solidFill>
                          <a:effectLst/>
                          <a:latin typeface="+mn-lt"/>
                          <a:ea typeface="+mn-ea"/>
                          <a:cs typeface="+mn-cs"/>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1472918675"/>
                  </a:ext>
                </a:extLst>
              </a:tr>
              <a:tr h="0">
                <a:tc>
                  <a:txBody>
                    <a:bodyPr/>
                    <a:lstStyle/>
                    <a:p>
                      <a:pPr algn="l" fontAlgn="b"/>
                      <a:endParaRPr lang="en-US" sz="1400" b="0" i="0" u="none" strike="noStrike">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tc>
                  <a:txBody>
                    <a:bodyPr/>
                    <a:lstStyle/>
                    <a:p>
                      <a:pPr algn="l" fontAlgn="b"/>
                      <a:endParaRPr lang="en-US" sz="1400" b="0" i="0" u="none" strike="noStrike">
                        <a:solidFill>
                          <a:srgbClr val="000000"/>
                        </a:solidFill>
                        <a:effectLst/>
                        <a:latin typeface="+mn-lt"/>
                      </a:endParaRPr>
                    </a:p>
                  </a:txBody>
                  <a:tcPr marL="3782" marR="3782" marT="3782" marB="0" anchor="b">
                    <a:lnL>
                      <a:noFill/>
                    </a:lnL>
                    <a:lnR>
                      <a:noFill/>
                    </a:lnR>
                    <a:lnT>
                      <a:noFill/>
                    </a:lnT>
                    <a:lnB w="63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981069892"/>
                  </a:ext>
                </a:extLst>
              </a:tr>
              <a:tr h="211807">
                <a:tc>
                  <a:txBody>
                    <a:bodyPr/>
                    <a:lstStyle/>
                    <a:p>
                      <a:pPr algn="ctr" rtl="0" fontAlgn="b"/>
                      <a:r>
                        <a:rPr lang="en-US" sz="1400" b="1" i="0" u="none" strike="noStrike" dirty="0">
                          <a:solidFill>
                            <a:srgbClr val="FFFFFF"/>
                          </a:solidFill>
                          <a:effectLst/>
                          <a:latin typeface="+mn-lt"/>
                        </a:rPr>
                        <a:t>Healthcare Professional Survey (SAQ)</a:t>
                      </a:r>
                    </a:p>
                  </a:txBody>
                  <a:tcPr marL="3782" marR="3782" marT="3782"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a:noFill/>
                    </a:lnB>
                    <a:solidFill>
                      <a:srgbClr val="1D3D7C"/>
                    </a:solidFill>
                  </a:tcPr>
                </a:tc>
                <a:tc>
                  <a:txBody>
                    <a:bodyPr/>
                    <a:lstStyle/>
                    <a:p>
                      <a:pPr algn="ctr" rtl="0" fontAlgn="b"/>
                      <a:r>
                        <a:rPr lang="en-US" sz="1400" b="1" i="0" u="none" strike="noStrike" dirty="0">
                          <a:solidFill>
                            <a:srgbClr val="FFFFFF"/>
                          </a:solidFill>
                          <a:effectLst/>
                          <a:latin typeface="+mn-lt"/>
                        </a:rPr>
                        <a:t>U.S.</a:t>
                      </a:r>
                    </a:p>
                  </a:txBody>
                  <a:tcPr marL="3782" marR="3782" marT="3782" marB="0" anchor="ctr">
                    <a:lnL>
                      <a:noFill/>
                    </a:lnL>
                    <a:lnR>
                      <a:noFill/>
                    </a:lnR>
                    <a:lnT w="6350" cap="flat" cmpd="sng" algn="ctr">
                      <a:solidFill>
                        <a:srgbClr val="FFFFFF"/>
                      </a:solidFill>
                      <a:prstDash val="solid"/>
                      <a:round/>
                      <a:headEnd type="none" w="med" len="med"/>
                      <a:tailEnd type="none" w="med" len="med"/>
                    </a:lnT>
                    <a:lnB>
                      <a:noFill/>
                    </a:lnB>
                    <a:solidFill>
                      <a:srgbClr val="1D3D7C"/>
                    </a:solidFill>
                  </a:tcPr>
                </a:tc>
                <a:extLst>
                  <a:ext uri="{0D108BD9-81ED-4DB2-BD59-A6C34878D82A}">
                    <a16:rowId xmlns:a16="http://schemas.microsoft.com/office/drawing/2014/main" val="1433200217"/>
                  </a:ext>
                </a:extLst>
              </a:tr>
              <a:tr h="105903">
                <a:tc>
                  <a:txBody>
                    <a:bodyPr/>
                    <a:lstStyle/>
                    <a:p>
                      <a:pPr algn="ctr" rtl="0" fontAlgn="ctr"/>
                      <a:r>
                        <a:rPr lang="en-US" sz="1400" b="0" i="0" u="none" strike="noStrike" dirty="0">
                          <a:solidFill>
                            <a:srgbClr val="000000"/>
                          </a:solidFill>
                          <a:effectLst/>
                          <a:latin typeface="+mn-lt"/>
                        </a:rPr>
                        <a:t>Physicians^ (</a:t>
                      </a:r>
                      <a:r>
                        <a:rPr lang="en-US" sz="1400" b="0" i="0" u="none" strike="noStrike" dirty="0">
                          <a:solidFill>
                            <a:srgbClr val="FF0000"/>
                          </a:solidFill>
                          <a:effectLst/>
                          <a:latin typeface="+mn-lt"/>
                        </a:rPr>
                        <a:t>xxxxx</a:t>
                      </a:r>
                      <a:r>
                        <a:rPr lang="en-US" sz="1400" b="0" i="0" u="none" strike="noStrike" dirty="0">
                          <a:solidFill>
                            <a:srgbClr val="000000"/>
                          </a:solidFill>
                          <a:effectLst/>
                          <a:latin typeface="+mn-lt"/>
                        </a:rPr>
                        <a:t>)</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a:noFill/>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696870402"/>
                  </a:ext>
                </a:extLst>
              </a:tr>
              <a:tr h="105903">
                <a:tc>
                  <a:txBody>
                    <a:bodyPr/>
                    <a:lstStyle/>
                    <a:p>
                      <a:pPr algn="ctr" rtl="0" fontAlgn="ctr"/>
                      <a:r>
                        <a:rPr lang="en-US" sz="1400" b="0" i="0" u="none" strike="noStrike" dirty="0">
                          <a:solidFill>
                            <a:srgbClr val="000000"/>
                          </a:solidFill>
                          <a:effectLst/>
                          <a:latin typeface="+mn-lt"/>
                        </a:rPr>
                        <a:t>Interns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920705453"/>
                  </a:ext>
                </a:extLst>
              </a:tr>
              <a:tr h="105903">
                <a:tc>
                  <a:txBody>
                    <a:bodyPr/>
                    <a:lstStyle/>
                    <a:p>
                      <a:pPr algn="ctr" rtl="0" fontAlgn="ctr"/>
                      <a:r>
                        <a:rPr lang="en-US" sz="1400" b="0" i="0" u="none" strike="noStrike" dirty="0">
                          <a:solidFill>
                            <a:srgbClr val="000000"/>
                          </a:solidFill>
                          <a:effectLst/>
                          <a:latin typeface="+mn-lt"/>
                        </a:rPr>
                        <a:t>Residents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296046941"/>
                  </a:ext>
                </a:extLst>
              </a:tr>
              <a:tr h="105903">
                <a:tc>
                  <a:txBody>
                    <a:bodyPr/>
                    <a:lstStyle/>
                    <a:p>
                      <a:pPr algn="ctr" rtl="0" fontAlgn="ctr"/>
                      <a:r>
                        <a:rPr lang="en-US" sz="1400" b="0" i="0" u="none" strike="noStrike">
                          <a:solidFill>
                            <a:srgbClr val="000000"/>
                          </a:solidFill>
                          <a:effectLst/>
                          <a:latin typeface="+mn-lt"/>
                        </a:rPr>
                        <a:t>Nurse Practitioners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673818547"/>
                  </a:ext>
                </a:extLst>
              </a:tr>
              <a:tr h="105903">
                <a:tc>
                  <a:txBody>
                    <a:bodyPr/>
                    <a:lstStyle/>
                    <a:p>
                      <a:pPr algn="ctr" rtl="0" fontAlgn="ctr"/>
                      <a:r>
                        <a:rPr lang="en-US" sz="1400" b="0" i="0" u="none" strike="noStrike" dirty="0">
                          <a:solidFill>
                            <a:srgbClr val="000000"/>
                          </a:solidFill>
                          <a:effectLst/>
                          <a:latin typeface="+mn-lt"/>
                        </a:rPr>
                        <a:t>Physician Assistants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469464516"/>
                  </a:ext>
                </a:extLst>
              </a:tr>
              <a:tr h="105903">
                <a:tc>
                  <a:txBody>
                    <a:bodyPr/>
                    <a:lstStyle/>
                    <a:p>
                      <a:pPr algn="ctr" rtl="0" fontAlgn="ctr"/>
                      <a:r>
                        <a:rPr lang="en-US" sz="1400" b="0" i="0" u="none" strike="noStrike" dirty="0">
                          <a:solidFill>
                            <a:srgbClr val="000000"/>
                          </a:solidFill>
                          <a:effectLst/>
                          <a:latin typeface="+mn-lt"/>
                        </a:rPr>
                        <a:t>Pharmacists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227344663"/>
                  </a:ext>
                </a:extLst>
              </a:tr>
              <a:tr h="105903">
                <a:tc>
                  <a:txBody>
                    <a:bodyPr/>
                    <a:lstStyle/>
                    <a:p>
                      <a:pPr algn="ctr" rtl="0" fontAlgn="ctr"/>
                      <a:r>
                        <a:rPr lang="en-US" sz="1400" b="0" i="0" u="none" strike="noStrike" dirty="0">
                          <a:solidFill>
                            <a:srgbClr val="000000"/>
                          </a:solidFill>
                          <a:effectLst/>
                          <a:latin typeface="+mn-lt"/>
                        </a:rPr>
                        <a:t>Pharmacy Technicians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148275965"/>
                  </a:ext>
                </a:extLst>
              </a:tr>
              <a:tr h="105903">
                <a:tc>
                  <a:txBody>
                    <a:bodyPr/>
                    <a:lstStyle/>
                    <a:p>
                      <a:pPr algn="ctr" rtl="0" fontAlgn="ctr"/>
                      <a:r>
                        <a:rPr lang="en-US" sz="1400" b="0" i="0" u="none" strike="noStrike">
                          <a:solidFill>
                            <a:srgbClr val="000000"/>
                          </a:solidFill>
                          <a:effectLst/>
                          <a:latin typeface="+mn-lt"/>
                        </a:rPr>
                        <a:t>Nurses </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1629770273"/>
                  </a:ext>
                </a:extLst>
              </a:tr>
              <a:tr h="105903">
                <a:tc>
                  <a:txBody>
                    <a:bodyPr/>
                    <a:lstStyle/>
                    <a:p>
                      <a:pPr algn="ctr" rtl="0" fontAlgn="ctr"/>
                      <a:r>
                        <a:rPr lang="en-US" sz="1400" b="0" i="0" u="none" strike="noStrike" dirty="0">
                          <a:solidFill>
                            <a:srgbClr val="000000"/>
                          </a:solidFill>
                          <a:effectLst/>
                          <a:latin typeface="+mn-lt"/>
                        </a:rPr>
                        <a:t>Ward Clerks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0" i="0"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3716138025"/>
                  </a:ext>
                </a:extLst>
              </a:tr>
              <a:tr h="105903">
                <a:tc>
                  <a:txBody>
                    <a:bodyPr/>
                    <a:lstStyle/>
                    <a:p>
                      <a:pPr algn="ctr" rtl="0" fontAlgn="ctr"/>
                      <a:r>
                        <a:rPr lang="en-US" sz="1400" b="1" i="1" u="none" strike="noStrike" dirty="0">
                          <a:solidFill>
                            <a:srgbClr val="1F497D"/>
                          </a:solidFill>
                          <a:effectLst/>
                          <a:latin typeface="+mn-lt"/>
                        </a:rPr>
                        <a:t>Total Medical Professionals</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tc>
                  <a:txBody>
                    <a:bodyPr/>
                    <a:lstStyle/>
                    <a:p>
                      <a:pPr algn="ctr" rtl="0" fontAlgn="ctr"/>
                      <a:r>
                        <a:rPr lang="en-US" sz="1400" b="1" i="1"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w="6350" cap="flat" cmpd="sng" algn="ctr">
                      <a:solidFill>
                        <a:srgbClr val="1F497D"/>
                      </a:solidFill>
                      <a:prstDash val="solid"/>
                      <a:round/>
                      <a:headEnd type="none" w="med" len="med"/>
                      <a:tailEnd type="none" w="med" len="med"/>
                    </a:lnB>
                    <a:solidFill>
                      <a:srgbClr val="F2F2F2"/>
                    </a:solidFill>
                  </a:tcPr>
                </a:tc>
                <a:extLst>
                  <a:ext uri="{0D108BD9-81ED-4DB2-BD59-A6C34878D82A}">
                    <a16:rowId xmlns:a16="http://schemas.microsoft.com/office/drawing/2014/main" val="4200553093"/>
                  </a:ext>
                </a:extLst>
              </a:tr>
              <a:tr h="105903">
                <a:tc>
                  <a:txBody>
                    <a:bodyPr/>
                    <a:lstStyle/>
                    <a:p>
                      <a:pPr algn="ctr" rtl="0" fontAlgn="ctr"/>
                      <a:r>
                        <a:rPr lang="en-US" sz="1400" b="1" i="1" u="none" strike="noStrike" dirty="0">
                          <a:solidFill>
                            <a:srgbClr val="1F497D"/>
                          </a:solidFill>
                          <a:effectLst/>
                          <a:latin typeface="+mn-lt"/>
                        </a:rPr>
                        <a:t>Total Sample Size for Project</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tc>
                  <a:txBody>
                    <a:bodyPr/>
                    <a:lstStyle/>
                    <a:p>
                      <a:pPr algn="ctr" rtl="0" fontAlgn="ctr"/>
                      <a:r>
                        <a:rPr lang="en-US" sz="1400" b="1" i="1" u="none" strike="noStrike" dirty="0">
                          <a:solidFill>
                            <a:srgbClr val="FF0000"/>
                          </a:solidFill>
                          <a:effectLst/>
                          <a:latin typeface="+mn-lt"/>
                        </a:rPr>
                        <a:t>0</a:t>
                      </a:r>
                    </a:p>
                  </a:txBody>
                  <a:tcPr marL="3782" marR="3782" marT="3782" marB="0" anchor="ctr">
                    <a:lnL>
                      <a:noFill/>
                    </a:lnL>
                    <a:lnR>
                      <a:noFill/>
                    </a:lnR>
                    <a:lnT w="6350" cap="flat" cmpd="sng" algn="ctr">
                      <a:solidFill>
                        <a:srgbClr val="1F497D"/>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832190720"/>
                  </a:ext>
                </a:extLst>
              </a:tr>
            </a:tbl>
          </a:graphicData>
        </a:graphic>
      </p:graphicFrame>
      <p:sp>
        <p:nvSpPr>
          <p:cNvPr id="5" name="Rectangle 1230">
            <a:extLst>
              <a:ext uri="{FF2B5EF4-FFF2-40B4-BE49-F238E27FC236}">
                <a16:creationId xmlns:a16="http://schemas.microsoft.com/office/drawing/2014/main" id="{C72E6444-D275-C979-A6BF-8A4BDFE7A6FE}"/>
              </a:ext>
            </a:extLst>
          </p:cNvPr>
          <p:cNvSpPr>
            <a:spLocks noChangeArrowheads="1"/>
          </p:cNvSpPr>
          <p:nvPr/>
        </p:nvSpPr>
        <p:spPr bwMode="auto">
          <a:xfrm>
            <a:off x="329183" y="5705335"/>
            <a:ext cx="1147267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000" i="1" dirty="0">
                <a:solidFill>
                  <a:srgbClr val="FF0000"/>
                </a:solidFill>
                <a:latin typeface="+mn-lt"/>
              </a:rPr>
              <a:t>^Physicians include...</a:t>
            </a:r>
          </a:p>
        </p:txBody>
      </p:sp>
    </p:spTree>
    <p:extLst>
      <p:ext uri="{BB962C8B-B14F-4D97-AF65-F5344CB8AC3E}">
        <p14:creationId xmlns:p14="http://schemas.microsoft.com/office/powerpoint/2010/main" val="5252926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Sound alike/Look alike Similarity Results (Cont.)</a:t>
            </a:r>
            <a:endParaRPr lang="en-US" dirty="0">
              <a:solidFill>
                <a:schemeClr val="tx1"/>
              </a:solidFill>
              <a:latin typeface="+mn-lt"/>
            </a:endParaRPr>
          </a:p>
        </p:txBody>
      </p:sp>
      <p:graphicFrame>
        <p:nvGraphicFramePr>
          <p:cNvPr id="6" name="Table23">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22">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21">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20">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19">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18">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17">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16">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TESTNAME16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39239566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dirty="0">
                <a:latin typeface="+mj-lt"/>
              </a:rPr>
              <a:t>Appendix - Sound alike/Look alike Similarity Results (Cont.)</a:t>
            </a:r>
            <a:endParaRPr lang="en-US" dirty="0">
              <a:solidFill>
                <a:schemeClr val="tx1"/>
              </a:solidFill>
              <a:latin typeface="+mn-lt"/>
            </a:endParaRPr>
          </a:p>
        </p:txBody>
      </p:sp>
      <p:graphicFrame>
        <p:nvGraphicFramePr>
          <p:cNvPr id="6" name="Table31">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TESTNAME31</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30">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TESTNAME30</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29">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28">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27">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26">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25">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24">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TESTNAME24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21280582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07-D6D1-5658-8969-B676391E7FF5}"/>
              </a:ext>
            </a:extLst>
          </p:cNvPr>
          <p:cNvSpPr>
            <a:spLocks noGrp="1"/>
          </p:cNvSpPr>
          <p:nvPr>
            <p:ph type="title"/>
          </p:nvPr>
        </p:nvSpPr>
        <p:spPr/>
        <p:txBody>
          <a:bodyPr/>
          <a:lstStyle/>
          <a:p>
            <a:r>
              <a:rPr lang="en-US">
                <a:latin typeface="+mj-lt"/>
              </a:rPr>
              <a:t>Appendix - Sound alike/Look alike Similarity Results (Cont.)</a:t>
            </a:r>
            <a:endParaRPr lang="en-US" dirty="0">
              <a:solidFill>
                <a:schemeClr val="tx1"/>
              </a:solidFill>
              <a:latin typeface="+mn-lt"/>
            </a:endParaRPr>
          </a:p>
        </p:txBody>
      </p:sp>
      <p:graphicFrame>
        <p:nvGraphicFramePr>
          <p:cNvPr id="6" name="Table39">
            <a:extLst>
              <a:ext uri="{FF2B5EF4-FFF2-40B4-BE49-F238E27FC236}">
                <a16:creationId xmlns:a16="http://schemas.microsoft.com/office/drawing/2014/main" id="{1D582E2C-6495-94DF-603F-3CBB5E635D0C}"/>
              </a:ext>
            </a:extLst>
          </p:cNvPr>
          <p:cNvGraphicFramePr>
            <a:graphicFrameLocks noGrp="1"/>
          </p:cNvGraphicFramePr>
          <p:nvPr/>
        </p:nvGraphicFramePr>
        <p:xfrm>
          <a:off x="94868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TESTNAME39</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8" name="Table38">
            <a:extLst>
              <a:ext uri="{FF2B5EF4-FFF2-40B4-BE49-F238E27FC236}">
                <a16:creationId xmlns:a16="http://schemas.microsoft.com/office/drawing/2014/main" id="{63E40295-B7D2-4A83-E03B-6E7C13C71F8B}"/>
              </a:ext>
            </a:extLst>
          </p:cNvPr>
          <p:cNvGraphicFramePr>
            <a:graphicFrameLocks noGrp="1"/>
          </p:cNvGraphicFramePr>
          <p:nvPr/>
        </p:nvGraphicFramePr>
        <p:xfrm>
          <a:off x="64198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TESTNAME38</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19" name="Table37">
            <a:extLst>
              <a:ext uri="{FF2B5EF4-FFF2-40B4-BE49-F238E27FC236}">
                <a16:creationId xmlns:a16="http://schemas.microsoft.com/office/drawing/2014/main" id="{94404C6C-3975-1ECB-C618-D960E07E3BB9}"/>
              </a:ext>
            </a:extLst>
          </p:cNvPr>
          <p:cNvGraphicFramePr>
            <a:graphicFrameLocks noGrp="1"/>
          </p:cNvGraphicFramePr>
          <p:nvPr/>
        </p:nvGraphicFramePr>
        <p:xfrm>
          <a:off x="325754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TESTNAME37</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0" name="Table36">
            <a:extLst>
              <a:ext uri="{FF2B5EF4-FFF2-40B4-BE49-F238E27FC236}">
                <a16:creationId xmlns:a16="http://schemas.microsoft.com/office/drawing/2014/main" id="{F121CF43-A315-1A84-47FA-9304233A8F81}"/>
              </a:ext>
            </a:extLst>
          </p:cNvPr>
          <p:cNvGraphicFramePr>
            <a:graphicFrameLocks noGrp="1"/>
          </p:cNvGraphicFramePr>
          <p:nvPr/>
        </p:nvGraphicFramePr>
        <p:xfrm>
          <a:off x="190499" y="359671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TESTNAME36</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1" name="Table35">
            <a:extLst>
              <a:ext uri="{FF2B5EF4-FFF2-40B4-BE49-F238E27FC236}">
                <a16:creationId xmlns:a16="http://schemas.microsoft.com/office/drawing/2014/main" id="{B421D24F-D160-C0D9-5747-93C833A9CADA}"/>
              </a:ext>
            </a:extLst>
          </p:cNvPr>
          <p:cNvGraphicFramePr>
            <a:graphicFrameLocks noGrp="1"/>
          </p:cNvGraphicFramePr>
          <p:nvPr/>
        </p:nvGraphicFramePr>
        <p:xfrm>
          <a:off x="94868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TESTNAME35</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2" name="Table34">
            <a:extLst>
              <a:ext uri="{FF2B5EF4-FFF2-40B4-BE49-F238E27FC236}">
                <a16:creationId xmlns:a16="http://schemas.microsoft.com/office/drawing/2014/main" id="{8F803FFE-94D6-BEAB-9455-AE2E123CC6A1}"/>
              </a:ext>
            </a:extLst>
          </p:cNvPr>
          <p:cNvGraphicFramePr>
            <a:graphicFrameLocks noGrp="1"/>
          </p:cNvGraphicFramePr>
          <p:nvPr/>
        </p:nvGraphicFramePr>
        <p:xfrm>
          <a:off x="64198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TESTNAME34</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3" name="Table33">
            <a:extLst>
              <a:ext uri="{FF2B5EF4-FFF2-40B4-BE49-F238E27FC236}">
                <a16:creationId xmlns:a16="http://schemas.microsoft.com/office/drawing/2014/main" id="{45C47DA1-413E-531B-B8A3-14E24B199378}"/>
              </a:ext>
            </a:extLst>
          </p:cNvPr>
          <p:cNvGraphicFramePr>
            <a:graphicFrameLocks noGrp="1"/>
          </p:cNvGraphicFramePr>
          <p:nvPr/>
        </p:nvGraphicFramePr>
        <p:xfrm>
          <a:off x="325754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TESTNAME33</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graphicFrame>
        <p:nvGraphicFramePr>
          <p:cNvPr id="24" name="Table32">
            <a:extLst>
              <a:ext uri="{FF2B5EF4-FFF2-40B4-BE49-F238E27FC236}">
                <a16:creationId xmlns:a16="http://schemas.microsoft.com/office/drawing/2014/main" id="{828D33F2-832B-7020-AFC6-AC21EBF0F8C4}"/>
              </a:ext>
            </a:extLst>
          </p:cNvPr>
          <p:cNvGraphicFramePr>
            <a:graphicFrameLocks noGrp="1"/>
          </p:cNvGraphicFramePr>
          <p:nvPr/>
        </p:nvGraphicFramePr>
        <p:xfrm>
          <a:off x="190499" y="872561"/>
          <a:ext cx="2536928" cy="605790"/>
        </p:xfrm>
        <a:graphic>
          <a:graphicData uri="http://schemas.openxmlformats.org/drawingml/2006/table">
            <a:tbl>
              <a:tblPr firstRow="1" bandRow="1">
                <a:tableStyleId>{5C22544A-7EE6-4342-B048-85BDC9FD1C3A}</a:tableStyleId>
              </a:tblPr>
              <a:tblGrid>
                <a:gridCol w="2536928">
                  <a:extLst>
                    <a:ext uri="{9D8B030D-6E8A-4147-A177-3AD203B41FA5}">
                      <a16:colId xmlns:a16="http://schemas.microsoft.com/office/drawing/2014/main" val="939134027"/>
                    </a:ext>
                  </a:extLst>
                </a:gridCol>
              </a:tblGrid>
              <a:tr h="190237">
                <a:tc>
                  <a:txBody>
                    <a:bodyPr/>
                    <a:lstStyle/>
                    <a:p>
                      <a:pPr algn="ctr" fontAlgn="b"/>
                      <a:r>
                        <a:rPr lang="en-US" sz="1400" b="1" kern="1200" dirty="0">
                          <a:solidFill>
                            <a:schemeClr val="tx1"/>
                          </a:solidFill>
                          <a:latin typeface="+mn-lt"/>
                          <a:ea typeface="+mn-ea"/>
                          <a:cs typeface="+mn-cs"/>
                        </a:rPr>
                        <a:t>TESTNAME32</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8333385"/>
                  </a:ext>
                </a:extLst>
              </a:tr>
              <a:tr h="190237">
                <a:tc>
                  <a:txBody>
                    <a:bodyPr/>
                    <a:lstStyle/>
                    <a:p>
                      <a:pPr algn="ctr" fontAlgn="b"/>
                      <a:r>
                        <a:rPr lang="en-US" sz="1200" b="1" kern="1200" dirty="0">
                          <a:solidFill>
                            <a:schemeClr val="bg1"/>
                          </a:solidFill>
                          <a:latin typeface="+mn-lt"/>
                          <a:ea typeface="+mn-ea"/>
                          <a:cs typeface="+mn-cs"/>
                        </a:rPr>
                        <a:t>Existing Drug Names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190237">
                <a:tc>
                  <a:txBody>
                    <a:bodyPr/>
                    <a:lstStyle/>
                    <a:p>
                      <a:pPr algn="ctr" fontAlgn="b"/>
                      <a:endParaRPr lang="es-ES" sz="1200" b="0" i="0" u="none" strike="noStrike" dirty="0">
                        <a:solidFill>
                          <a:srgbClr val="000000"/>
                        </a:solidFill>
                        <a:effectLst/>
                        <a:latin typeface="+mn-lt"/>
                      </a:endParaRPr>
                    </a:p>
                  </a:txBody>
                  <a:tcPr marL="7620" marR="7620" marT="7620"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bl>
          </a:graphicData>
        </a:graphic>
      </p:graphicFrame>
    </p:spTree>
    <p:extLst>
      <p:ext uri="{BB962C8B-B14F-4D97-AF65-F5344CB8AC3E}">
        <p14:creationId xmlns:p14="http://schemas.microsoft.com/office/powerpoint/2010/main" val="2659833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16E1A-6B67-49D2-9595-B66A6958E070}"/>
              </a:ext>
            </a:extLst>
          </p:cNvPr>
          <p:cNvSpPr>
            <a:spLocks noGrp="1"/>
          </p:cNvSpPr>
          <p:nvPr>
            <p:ph type="title"/>
          </p:nvPr>
        </p:nvSpPr>
        <p:spPr>
          <a:xfrm>
            <a:off x="561976" y="2746927"/>
            <a:ext cx="5247886" cy="1380121"/>
          </a:xfrm>
        </p:spPr>
        <p:txBody>
          <a:bodyPr/>
          <a:lstStyle/>
          <a:p>
            <a:pPr algn="ctr"/>
            <a:r>
              <a:rPr lang="en-US" sz="4800" dirty="0">
                <a:solidFill>
                  <a:schemeClr val="accent1"/>
                </a:solidFill>
              </a:rPr>
              <a:t>Linguistics</a:t>
            </a:r>
            <a:br>
              <a:rPr lang="en-US" sz="4800" dirty="0">
                <a:solidFill>
                  <a:schemeClr val="accent1"/>
                </a:solidFill>
              </a:rPr>
            </a:br>
            <a:r>
              <a:rPr lang="en-US" sz="4800" dirty="0">
                <a:solidFill>
                  <a:schemeClr val="accent1"/>
                </a:solidFill>
              </a:rPr>
              <a:t>Screening </a:t>
            </a:r>
          </a:p>
        </p:txBody>
      </p:sp>
      <p:grpSp>
        <p:nvGrpSpPr>
          <p:cNvPr id="5" name="Group 4">
            <a:extLst>
              <a:ext uri="{FF2B5EF4-FFF2-40B4-BE49-F238E27FC236}">
                <a16:creationId xmlns:a16="http://schemas.microsoft.com/office/drawing/2014/main" id="{0098213B-6DDF-A67F-8CA5-A25FE717655A}"/>
              </a:ext>
            </a:extLst>
          </p:cNvPr>
          <p:cNvGrpSpPr/>
          <p:nvPr/>
        </p:nvGrpSpPr>
        <p:grpSpPr>
          <a:xfrm>
            <a:off x="5785534" y="-1811692"/>
            <a:ext cx="8220692" cy="8220698"/>
            <a:chOff x="6625608" y="1304394"/>
            <a:chExt cx="8220692" cy="8220698"/>
          </a:xfrm>
        </p:grpSpPr>
        <p:sp>
          <p:nvSpPr>
            <p:cNvPr id="15" name="Freeform: Shape 14">
              <a:extLst>
                <a:ext uri="{FF2B5EF4-FFF2-40B4-BE49-F238E27FC236}">
                  <a16:creationId xmlns:a16="http://schemas.microsoft.com/office/drawing/2014/main" id="{02031230-6C38-4648-8EE5-E695CAF61E8C}"/>
                </a:ext>
              </a:extLst>
            </p:cNvPr>
            <p:cNvSpPr/>
            <p:nvPr/>
          </p:nvSpPr>
          <p:spPr>
            <a:xfrm>
              <a:off x="7060000" y="1738786"/>
              <a:ext cx="7351909" cy="7351914"/>
            </a:xfrm>
            <a:custGeom>
              <a:avLst/>
              <a:gdLst>
                <a:gd name="connsiteX0" fmla="*/ 1518220 w 1518284"/>
                <a:gd name="connsiteY0" fmla="*/ 758987 h 1518285"/>
                <a:gd name="connsiteX1" fmla="*/ 759173 w 1518284"/>
                <a:gd name="connsiteY1" fmla="*/ 1518225 h 1518285"/>
                <a:gd name="connsiteX2" fmla="*/ -65 w 1518284"/>
                <a:gd name="connsiteY2" fmla="*/ 759178 h 1518285"/>
                <a:gd name="connsiteX3" fmla="*/ 758982 w 1518284"/>
                <a:gd name="connsiteY3" fmla="*/ -60 h 1518285"/>
                <a:gd name="connsiteX4" fmla="*/ 759078 w 1518284"/>
                <a:gd name="connsiteY4" fmla="*/ -60 h 1518285"/>
                <a:gd name="connsiteX5" fmla="*/ 1518220 w 1518284"/>
                <a:gd name="connsiteY5" fmla="*/ 758987 h 151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8284" h="1518285">
                  <a:moveTo>
                    <a:pt x="1518220" y="758987"/>
                  </a:moveTo>
                  <a:cubicBezTo>
                    <a:pt x="1518277" y="1178249"/>
                    <a:pt x="1178435" y="1518168"/>
                    <a:pt x="759173" y="1518225"/>
                  </a:cubicBezTo>
                  <a:cubicBezTo>
                    <a:pt x="339911" y="1518282"/>
                    <a:pt x="-12" y="1178440"/>
                    <a:pt x="-65" y="759178"/>
                  </a:cubicBezTo>
                  <a:cubicBezTo>
                    <a:pt x="-117" y="339915"/>
                    <a:pt x="339720" y="-8"/>
                    <a:pt x="758982" y="-60"/>
                  </a:cubicBezTo>
                  <a:cubicBezTo>
                    <a:pt x="759011" y="-60"/>
                    <a:pt x="759049" y="-60"/>
                    <a:pt x="759078" y="-60"/>
                  </a:cubicBezTo>
                  <a:cubicBezTo>
                    <a:pt x="1178301" y="-60"/>
                    <a:pt x="1518163" y="339761"/>
                    <a:pt x="1518220" y="758987"/>
                  </a:cubicBezTo>
                  <a:close/>
                </a:path>
              </a:pathLst>
            </a:custGeom>
            <a:solidFill>
              <a:schemeClr val="tx1">
                <a:lumMod val="10000"/>
                <a:lumOff val="90000"/>
              </a:schemeClr>
            </a:solidFill>
            <a:ln w="9525" cap="flat">
              <a:noFill/>
              <a:prstDash val="solid"/>
              <a:miter/>
            </a:ln>
          </p:spPr>
          <p:txBody>
            <a:bodyPr rtlCol="0" anchor="ctr"/>
            <a:lstStyle/>
            <a:p>
              <a:endParaRPr lang="en-US"/>
            </a:p>
          </p:txBody>
        </p:sp>
        <p:pic>
          <p:nvPicPr>
            <p:cNvPr id="71" name="Graphic 70">
              <a:extLst>
                <a:ext uri="{FF2B5EF4-FFF2-40B4-BE49-F238E27FC236}">
                  <a16:creationId xmlns:a16="http://schemas.microsoft.com/office/drawing/2014/main" id="{187FF1B7-34CA-49CA-ADB2-197EF0CEFB4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65682" y="2298657"/>
              <a:ext cx="6540544" cy="6232173"/>
            </a:xfrm>
            <a:prstGeom prst="rect">
              <a:avLst/>
            </a:prstGeom>
          </p:spPr>
        </p:pic>
        <p:sp>
          <p:nvSpPr>
            <p:cNvPr id="72" name="Freeform: Shape 71">
              <a:extLst>
                <a:ext uri="{FF2B5EF4-FFF2-40B4-BE49-F238E27FC236}">
                  <a16:creationId xmlns:a16="http://schemas.microsoft.com/office/drawing/2014/main" id="{7F32EE07-DC28-4A53-A5C4-1DF5373AC0E9}"/>
                </a:ext>
              </a:extLst>
            </p:cNvPr>
            <p:cNvSpPr/>
            <p:nvPr/>
          </p:nvSpPr>
          <p:spPr>
            <a:xfrm>
              <a:off x="6625608" y="1304394"/>
              <a:ext cx="8220692" cy="8220698"/>
            </a:xfrm>
            <a:custGeom>
              <a:avLst/>
              <a:gdLst>
                <a:gd name="connsiteX0" fmla="*/ 1518220 w 1518284"/>
                <a:gd name="connsiteY0" fmla="*/ 758987 h 1518285"/>
                <a:gd name="connsiteX1" fmla="*/ 759173 w 1518284"/>
                <a:gd name="connsiteY1" fmla="*/ 1518225 h 1518285"/>
                <a:gd name="connsiteX2" fmla="*/ -65 w 1518284"/>
                <a:gd name="connsiteY2" fmla="*/ 759178 h 1518285"/>
                <a:gd name="connsiteX3" fmla="*/ 758982 w 1518284"/>
                <a:gd name="connsiteY3" fmla="*/ -60 h 1518285"/>
                <a:gd name="connsiteX4" fmla="*/ 759078 w 1518284"/>
                <a:gd name="connsiteY4" fmla="*/ -60 h 1518285"/>
                <a:gd name="connsiteX5" fmla="*/ 1518220 w 1518284"/>
                <a:gd name="connsiteY5" fmla="*/ 758987 h 151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8284" h="1518285">
                  <a:moveTo>
                    <a:pt x="1518220" y="758987"/>
                  </a:moveTo>
                  <a:cubicBezTo>
                    <a:pt x="1518277" y="1178249"/>
                    <a:pt x="1178435" y="1518168"/>
                    <a:pt x="759173" y="1518225"/>
                  </a:cubicBezTo>
                  <a:cubicBezTo>
                    <a:pt x="339911" y="1518282"/>
                    <a:pt x="-12" y="1178440"/>
                    <a:pt x="-65" y="759178"/>
                  </a:cubicBezTo>
                  <a:cubicBezTo>
                    <a:pt x="-117" y="339915"/>
                    <a:pt x="339720" y="-8"/>
                    <a:pt x="758982" y="-60"/>
                  </a:cubicBezTo>
                  <a:cubicBezTo>
                    <a:pt x="759011" y="-60"/>
                    <a:pt x="759049" y="-60"/>
                    <a:pt x="759078" y="-60"/>
                  </a:cubicBezTo>
                  <a:cubicBezTo>
                    <a:pt x="1178301" y="-60"/>
                    <a:pt x="1518163" y="339761"/>
                    <a:pt x="1518220" y="758987"/>
                  </a:cubicBezTo>
                  <a:close/>
                </a:path>
              </a:pathLst>
            </a:custGeom>
            <a:noFill/>
            <a:ln w="9525" cap="flat">
              <a:solidFill>
                <a:schemeClr val="bg1">
                  <a:lumMod val="75000"/>
                </a:schemeClr>
              </a:solidFill>
              <a:prstDash val="solid"/>
              <a:miter/>
            </a:ln>
          </p:spPr>
          <p:txBody>
            <a:bodyPr rtlCol="0" anchor="ctr"/>
            <a:lstStyle/>
            <a:p>
              <a:endParaRPr lang="en-US"/>
            </a:p>
          </p:txBody>
        </p:sp>
      </p:grpSp>
      <p:grpSp>
        <p:nvGrpSpPr>
          <p:cNvPr id="6" name="Group 5">
            <a:extLst>
              <a:ext uri="{FF2B5EF4-FFF2-40B4-BE49-F238E27FC236}">
                <a16:creationId xmlns:a16="http://schemas.microsoft.com/office/drawing/2014/main" id="{F322CCB7-A430-7AEB-FE83-CAF2B096EA50}"/>
              </a:ext>
            </a:extLst>
          </p:cNvPr>
          <p:cNvGrpSpPr/>
          <p:nvPr/>
        </p:nvGrpSpPr>
        <p:grpSpPr>
          <a:xfrm>
            <a:off x="6809885" y="4988849"/>
            <a:ext cx="705830" cy="705830"/>
            <a:chOff x="6301402" y="4585424"/>
            <a:chExt cx="705830" cy="705830"/>
          </a:xfrm>
        </p:grpSpPr>
        <p:sp>
          <p:nvSpPr>
            <p:cNvPr id="73" name="Oval 72">
              <a:extLst>
                <a:ext uri="{FF2B5EF4-FFF2-40B4-BE49-F238E27FC236}">
                  <a16:creationId xmlns:a16="http://schemas.microsoft.com/office/drawing/2014/main" id="{987F94C1-3006-4B15-B353-BD98D4CCC763}"/>
                </a:ext>
              </a:extLst>
            </p:cNvPr>
            <p:cNvSpPr/>
            <p:nvPr/>
          </p:nvSpPr>
          <p:spPr>
            <a:xfrm>
              <a:off x="6301402" y="4585424"/>
              <a:ext cx="705830" cy="70583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Shape 2">
              <a:extLst>
                <a:ext uri="{FF2B5EF4-FFF2-40B4-BE49-F238E27FC236}">
                  <a16:creationId xmlns:a16="http://schemas.microsoft.com/office/drawing/2014/main" id="{894FCE84-B4AA-CC1D-D177-CCDE60B86F46}"/>
                </a:ext>
              </a:extLst>
            </p:cNvPr>
            <p:cNvSpPr/>
            <p:nvPr/>
          </p:nvSpPr>
          <p:spPr>
            <a:xfrm>
              <a:off x="6519779" y="4815488"/>
              <a:ext cx="269077" cy="245703"/>
            </a:xfrm>
            <a:custGeom>
              <a:avLst/>
              <a:gdLst>
                <a:gd name="connsiteX0" fmla="*/ 61826 w 372573"/>
                <a:gd name="connsiteY0" fmla="*/ 182823 h 340208"/>
                <a:gd name="connsiteX1" fmla="*/ 34314 w 372573"/>
                <a:gd name="connsiteY1" fmla="*/ 169231 h 340208"/>
                <a:gd name="connsiteX2" fmla="*/ 1518 w 372573"/>
                <a:gd name="connsiteY2" fmla="*/ 117340 h 340208"/>
                <a:gd name="connsiteX3" fmla="*/ 33330 w 372573"/>
                <a:gd name="connsiteY3" fmla="*/ 64830 h 340208"/>
                <a:gd name="connsiteX4" fmla="*/ 154857 w 372573"/>
                <a:gd name="connsiteY4" fmla="*/ 7656 h 340208"/>
                <a:gd name="connsiteX5" fmla="*/ 221688 w 372573"/>
                <a:gd name="connsiteY5" fmla="*/ 9186 h 340208"/>
                <a:gd name="connsiteX6" fmla="*/ 336620 w 372573"/>
                <a:gd name="connsiteY6" fmla="*/ 63373 h 340208"/>
                <a:gd name="connsiteX7" fmla="*/ 374080 w 372573"/>
                <a:gd name="connsiteY7" fmla="*/ 123863 h 340208"/>
                <a:gd name="connsiteX8" fmla="*/ 373752 w 372573"/>
                <a:gd name="connsiteY8" fmla="*/ 276401 h 340208"/>
                <a:gd name="connsiteX9" fmla="*/ 358666 w 372573"/>
                <a:gd name="connsiteY9" fmla="*/ 307958 h 340208"/>
                <a:gd name="connsiteX10" fmla="*/ 342997 w 372573"/>
                <a:gd name="connsiteY10" fmla="*/ 277421 h 340208"/>
                <a:gd name="connsiteX11" fmla="*/ 342997 w 372573"/>
                <a:gd name="connsiteY11" fmla="*/ 172984 h 340208"/>
                <a:gd name="connsiteX12" fmla="*/ 310711 w 372573"/>
                <a:gd name="connsiteY12" fmla="*/ 202136 h 340208"/>
                <a:gd name="connsiteX13" fmla="*/ 310711 w 372573"/>
                <a:gd name="connsiteY13" fmla="*/ 260221 h 340208"/>
                <a:gd name="connsiteX14" fmla="*/ 254193 w 372573"/>
                <a:gd name="connsiteY14" fmla="*/ 331680 h 340208"/>
                <a:gd name="connsiteX15" fmla="*/ 124940 w 372573"/>
                <a:gd name="connsiteY15" fmla="*/ 333101 h 340208"/>
                <a:gd name="connsiteX16" fmla="*/ 62336 w 372573"/>
                <a:gd name="connsiteY16" fmla="*/ 255302 h 340208"/>
                <a:gd name="connsiteX17" fmla="*/ 61826 w 372573"/>
                <a:gd name="connsiteY17" fmla="*/ 182823 h 340208"/>
                <a:gd name="connsiteX18" fmla="*/ 186706 w 372573"/>
                <a:gd name="connsiteY18" fmla="*/ 202282 h 340208"/>
                <a:gd name="connsiteX19" fmla="*/ 210975 w 372573"/>
                <a:gd name="connsiteY19" fmla="*/ 194994 h 340208"/>
                <a:gd name="connsiteX20" fmla="*/ 319347 w 372573"/>
                <a:gd name="connsiteY20" fmla="*/ 144780 h 340208"/>
                <a:gd name="connsiteX21" fmla="*/ 341430 w 372573"/>
                <a:gd name="connsiteY21" fmla="*/ 115263 h 340208"/>
                <a:gd name="connsiteX22" fmla="*/ 319566 w 372573"/>
                <a:gd name="connsiteY22" fmla="*/ 89099 h 340208"/>
                <a:gd name="connsiteX23" fmla="*/ 211594 w 372573"/>
                <a:gd name="connsiteY23" fmla="*/ 38084 h 340208"/>
                <a:gd name="connsiteX24" fmla="*/ 159485 w 372573"/>
                <a:gd name="connsiteY24" fmla="*/ 38557 h 340208"/>
                <a:gd name="connsiteX25" fmla="*/ 54757 w 372573"/>
                <a:gd name="connsiteY25" fmla="*/ 88079 h 340208"/>
                <a:gd name="connsiteX26" fmla="*/ 30305 w 372573"/>
                <a:gd name="connsiteY26" fmla="*/ 116356 h 340208"/>
                <a:gd name="connsiteX27" fmla="*/ 53737 w 372573"/>
                <a:gd name="connsiteY27" fmla="*/ 145290 h 340208"/>
                <a:gd name="connsiteX28" fmla="*/ 162182 w 372573"/>
                <a:gd name="connsiteY28" fmla="*/ 195395 h 340208"/>
                <a:gd name="connsiteX29" fmla="*/ 186669 w 372573"/>
                <a:gd name="connsiteY29" fmla="*/ 202282 h 340208"/>
                <a:gd name="connsiteX30" fmla="*/ 281013 w 372573"/>
                <a:gd name="connsiteY30" fmla="*/ 201590 h 340208"/>
                <a:gd name="connsiteX31" fmla="*/ 185103 w 372573"/>
                <a:gd name="connsiteY31" fmla="*/ 229029 h 340208"/>
                <a:gd name="connsiteX32" fmla="*/ 91853 w 372573"/>
                <a:gd name="connsiteY32" fmla="*/ 201334 h 340208"/>
                <a:gd name="connsiteX33" fmla="*/ 91853 w 372573"/>
                <a:gd name="connsiteY33" fmla="*/ 257270 h 340208"/>
                <a:gd name="connsiteX34" fmla="*/ 130078 w 372573"/>
                <a:gd name="connsiteY34" fmla="*/ 303002 h 340208"/>
                <a:gd name="connsiteX35" fmla="*/ 226863 w 372573"/>
                <a:gd name="connsiteY35" fmla="*/ 306828 h 340208"/>
                <a:gd name="connsiteX36" fmla="*/ 280794 w 372573"/>
                <a:gd name="connsiteY36" fmla="*/ 244115 h 340208"/>
                <a:gd name="connsiteX37" fmla="*/ 280976 w 372573"/>
                <a:gd name="connsiteY37" fmla="*/ 201590 h 340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72573" h="340208">
                  <a:moveTo>
                    <a:pt x="61826" y="182823"/>
                  </a:moveTo>
                  <a:cubicBezTo>
                    <a:pt x="51477" y="177685"/>
                    <a:pt x="42914" y="173385"/>
                    <a:pt x="34314" y="169231"/>
                  </a:cubicBezTo>
                  <a:cubicBezTo>
                    <a:pt x="12450" y="158736"/>
                    <a:pt x="1518" y="141828"/>
                    <a:pt x="1518" y="117340"/>
                  </a:cubicBezTo>
                  <a:cubicBezTo>
                    <a:pt x="1518" y="92853"/>
                    <a:pt x="11430" y="75289"/>
                    <a:pt x="33330" y="64830"/>
                  </a:cubicBezTo>
                  <a:cubicBezTo>
                    <a:pt x="73706" y="45517"/>
                    <a:pt x="114045" y="26022"/>
                    <a:pt x="154857" y="7656"/>
                  </a:cubicBezTo>
                  <a:cubicBezTo>
                    <a:pt x="176215" y="-1986"/>
                    <a:pt x="200794" y="-1425"/>
                    <a:pt x="221688" y="9186"/>
                  </a:cubicBezTo>
                  <a:cubicBezTo>
                    <a:pt x="260023" y="27188"/>
                    <a:pt x="298212" y="45626"/>
                    <a:pt x="336620" y="63373"/>
                  </a:cubicBezTo>
                  <a:cubicBezTo>
                    <a:pt x="362529" y="75434"/>
                    <a:pt x="374517" y="95039"/>
                    <a:pt x="374080" y="123863"/>
                  </a:cubicBezTo>
                  <a:cubicBezTo>
                    <a:pt x="373351" y="174879"/>
                    <a:pt x="374080" y="225531"/>
                    <a:pt x="373752" y="276401"/>
                  </a:cubicBezTo>
                  <a:cubicBezTo>
                    <a:pt x="373752" y="289082"/>
                    <a:pt x="377032" y="307411"/>
                    <a:pt x="358666" y="307958"/>
                  </a:cubicBezTo>
                  <a:cubicBezTo>
                    <a:pt x="339353" y="308541"/>
                    <a:pt x="343215" y="289738"/>
                    <a:pt x="342997" y="277421"/>
                  </a:cubicBezTo>
                  <a:cubicBezTo>
                    <a:pt x="342450" y="242694"/>
                    <a:pt x="342997" y="207930"/>
                    <a:pt x="342997" y="172984"/>
                  </a:cubicBezTo>
                  <a:cubicBezTo>
                    <a:pt x="318582" y="173239"/>
                    <a:pt x="309800" y="182386"/>
                    <a:pt x="310711" y="202136"/>
                  </a:cubicBezTo>
                  <a:cubicBezTo>
                    <a:pt x="311622" y="221887"/>
                    <a:pt x="311586" y="240908"/>
                    <a:pt x="310711" y="260221"/>
                  </a:cubicBezTo>
                  <a:cubicBezTo>
                    <a:pt x="308780" y="296370"/>
                    <a:pt x="289175" y="321732"/>
                    <a:pt x="254193" y="331680"/>
                  </a:cubicBezTo>
                  <a:cubicBezTo>
                    <a:pt x="211999" y="343625"/>
                    <a:pt x="167385" y="344114"/>
                    <a:pt x="124940" y="333101"/>
                  </a:cubicBezTo>
                  <a:cubicBezTo>
                    <a:pt x="83617" y="322752"/>
                    <a:pt x="63721" y="297463"/>
                    <a:pt x="62336" y="255302"/>
                  </a:cubicBezTo>
                  <a:cubicBezTo>
                    <a:pt x="61134" y="231324"/>
                    <a:pt x="61826" y="207165"/>
                    <a:pt x="61826" y="182823"/>
                  </a:cubicBezTo>
                  <a:close/>
                  <a:moveTo>
                    <a:pt x="186706" y="202282"/>
                  </a:moveTo>
                  <a:cubicBezTo>
                    <a:pt x="194952" y="200409"/>
                    <a:pt x="203060" y="197975"/>
                    <a:pt x="210975" y="194994"/>
                  </a:cubicBezTo>
                  <a:cubicBezTo>
                    <a:pt x="247415" y="178523"/>
                    <a:pt x="283162" y="161360"/>
                    <a:pt x="319347" y="144780"/>
                  </a:cubicBezTo>
                  <a:cubicBezTo>
                    <a:pt x="332356" y="138840"/>
                    <a:pt x="342232" y="131151"/>
                    <a:pt x="341430" y="115263"/>
                  </a:cubicBezTo>
                  <a:cubicBezTo>
                    <a:pt x="340701" y="101197"/>
                    <a:pt x="331300" y="94492"/>
                    <a:pt x="319566" y="89099"/>
                  </a:cubicBezTo>
                  <a:cubicBezTo>
                    <a:pt x="283490" y="72290"/>
                    <a:pt x="247499" y="55283"/>
                    <a:pt x="211594" y="38084"/>
                  </a:cubicBezTo>
                  <a:cubicBezTo>
                    <a:pt x="195182" y="29761"/>
                    <a:pt x="175745" y="29935"/>
                    <a:pt x="159485" y="38557"/>
                  </a:cubicBezTo>
                  <a:cubicBezTo>
                    <a:pt x="124722" y="55367"/>
                    <a:pt x="89812" y="71874"/>
                    <a:pt x="54757" y="88079"/>
                  </a:cubicBezTo>
                  <a:cubicBezTo>
                    <a:pt x="42039" y="93946"/>
                    <a:pt x="30561" y="101015"/>
                    <a:pt x="30305" y="116356"/>
                  </a:cubicBezTo>
                  <a:cubicBezTo>
                    <a:pt x="30051" y="131698"/>
                    <a:pt x="40800" y="139423"/>
                    <a:pt x="53737" y="145290"/>
                  </a:cubicBezTo>
                  <a:cubicBezTo>
                    <a:pt x="89958" y="161797"/>
                    <a:pt x="125888" y="178997"/>
                    <a:pt x="162182" y="195395"/>
                  </a:cubicBezTo>
                  <a:cubicBezTo>
                    <a:pt x="170159" y="198299"/>
                    <a:pt x="178347" y="200602"/>
                    <a:pt x="186669" y="202282"/>
                  </a:cubicBezTo>
                  <a:close/>
                  <a:moveTo>
                    <a:pt x="281013" y="201590"/>
                  </a:moveTo>
                  <a:cubicBezTo>
                    <a:pt x="246212" y="212303"/>
                    <a:pt x="215639" y="229138"/>
                    <a:pt x="185103" y="229029"/>
                  </a:cubicBezTo>
                  <a:cubicBezTo>
                    <a:pt x="154566" y="228920"/>
                    <a:pt x="124539" y="211793"/>
                    <a:pt x="91853" y="201334"/>
                  </a:cubicBezTo>
                  <a:cubicBezTo>
                    <a:pt x="91853" y="221267"/>
                    <a:pt x="91124" y="239305"/>
                    <a:pt x="91853" y="257270"/>
                  </a:cubicBezTo>
                  <a:cubicBezTo>
                    <a:pt x="93055" y="281721"/>
                    <a:pt x="105408" y="300087"/>
                    <a:pt x="130078" y="303002"/>
                  </a:cubicBezTo>
                  <a:cubicBezTo>
                    <a:pt x="162109" y="306828"/>
                    <a:pt x="195014" y="309962"/>
                    <a:pt x="226863" y="306828"/>
                  </a:cubicBezTo>
                  <a:cubicBezTo>
                    <a:pt x="267894" y="302747"/>
                    <a:pt x="280029" y="285365"/>
                    <a:pt x="280794" y="244115"/>
                  </a:cubicBezTo>
                  <a:cubicBezTo>
                    <a:pt x="281158" y="230887"/>
                    <a:pt x="280976" y="217696"/>
                    <a:pt x="280976" y="201590"/>
                  </a:cubicBezTo>
                  <a:close/>
                </a:path>
              </a:pathLst>
            </a:custGeom>
            <a:solidFill>
              <a:schemeClr val="tx1"/>
            </a:solidFill>
            <a:ln w="3643" cap="flat">
              <a:noFill/>
              <a:prstDash val="solid"/>
              <a:miter/>
            </a:ln>
          </p:spPr>
          <p:txBody>
            <a:bodyPr rtlCol="0" anchor="ctr"/>
            <a:lstStyle/>
            <a:p>
              <a:endParaRPr lang="en-US"/>
            </a:p>
          </p:txBody>
        </p:sp>
      </p:grpSp>
      <p:grpSp>
        <p:nvGrpSpPr>
          <p:cNvPr id="7" name="Group 6">
            <a:extLst>
              <a:ext uri="{FF2B5EF4-FFF2-40B4-BE49-F238E27FC236}">
                <a16:creationId xmlns:a16="http://schemas.microsoft.com/office/drawing/2014/main" id="{3B52B688-AC4E-31F4-B0E6-3DE9994749ED}"/>
              </a:ext>
            </a:extLst>
          </p:cNvPr>
          <p:cNvGrpSpPr/>
          <p:nvPr/>
        </p:nvGrpSpPr>
        <p:grpSpPr>
          <a:xfrm>
            <a:off x="5432619" y="1706024"/>
            <a:ext cx="705830" cy="705830"/>
            <a:chOff x="8046291" y="1678860"/>
            <a:chExt cx="705830" cy="705830"/>
          </a:xfrm>
        </p:grpSpPr>
        <p:sp>
          <p:nvSpPr>
            <p:cNvPr id="75" name="Oval 74">
              <a:extLst>
                <a:ext uri="{FF2B5EF4-FFF2-40B4-BE49-F238E27FC236}">
                  <a16:creationId xmlns:a16="http://schemas.microsoft.com/office/drawing/2014/main" id="{E684EE38-371B-4138-A8C5-9D804B05D259}"/>
                </a:ext>
              </a:extLst>
            </p:cNvPr>
            <p:cNvSpPr/>
            <p:nvPr/>
          </p:nvSpPr>
          <p:spPr>
            <a:xfrm>
              <a:off x="8046291" y="1678860"/>
              <a:ext cx="705830" cy="705830"/>
            </a:xfrm>
            <a:prstGeom prst="ellipse">
              <a:avLst/>
            </a:prstGeom>
            <a:solidFill>
              <a:schemeClr val="accent1"/>
            </a:solidFill>
            <a:ln>
              <a:noFill/>
            </a:ln>
            <a:effectLst>
              <a:outerShdw blurRad="508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Shape 3">
              <a:extLst>
                <a:ext uri="{FF2B5EF4-FFF2-40B4-BE49-F238E27FC236}">
                  <a16:creationId xmlns:a16="http://schemas.microsoft.com/office/drawing/2014/main" id="{CBCE735D-AFAB-EF5B-A6C6-EB9FC91FBC7D}"/>
                </a:ext>
              </a:extLst>
            </p:cNvPr>
            <p:cNvSpPr/>
            <p:nvPr/>
          </p:nvSpPr>
          <p:spPr>
            <a:xfrm>
              <a:off x="8266686" y="1897695"/>
              <a:ext cx="265041" cy="268160"/>
            </a:xfrm>
            <a:custGeom>
              <a:avLst/>
              <a:gdLst>
                <a:gd name="connsiteX0" fmla="*/ 53404 w 335895"/>
                <a:gd name="connsiteY0" fmla="*/ 267478 h 339848"/>
                <a:gd name="connsiteX1" fmla="*/ 43809 w 335895"/>
                <a:gd name="connsiteY1" fmla="*/ 273075 h 339848"/>
                <a:gd name="connsiteX2" fmla="*/ 33626 w 335895"/>
                <a:gd name="connsiteY2" fmla="*/ 295731 h 339848"/>
                <a:gd name="connsiteX3" fmla="*/ 38900 w 335895"/>
                <a:gd name="connsiteY3" fmla="*/ 301469 h 339848"/>
                <a:gd name="connsiteX4" fmla="*/ 60925 w 335895"/>
                <a:gd name="connsiteY4" fmla="*/ 291518 h 339848"/>
                <a:gd name="connsiteX5" fmla="*/ 62451 w 335895"/>
                <a:gd name="connsiteY5" fmla="*/ 273075 h 339848"/>
                <a:gd name="connsiteX6" fmla="*/ 53404 w 335895"/>
                <a:gd name="connsiteY6" fmla="*/ 267478 h 339848"/>
                <a:gd name="connsiteX7" fmla="*/ 219049 w 335895"/>
                <a:gd name="connsiteY7" fmla="*/ 242856 h 339848"/>
                <a:gd name="connsiteX8" fmla="*/ 173837 w 335895"/>
                <a:gd name="connsiteY8" fmla="*/ 266075 h 339848"/>
                <a:gd name="connsiteX9" fmla="*/ 157319 w 335895"/>
                <a:gd name="connsiteY9" fmla="*/ 307406 h 339848"/>
                <a:gd name="connsiteX10" fmla="*/ 157319 w 335895"/>
                <a:gd name="connsiteY10" fmla="*/ 307306 h 339848"/>
                <a:gd name="connsiteX11" fmla="*/ 219049 w 335895"/>
                <a:gd name="connsiteY11" fmla="*/ 242856 h 339848"/>
                <a:gd name="connsiteX12" fmla="*/ 61290 w 335895"/>
                <a:gd name="connsiteY12" fmla="*/ 241032 h 339848"/>
                <a:gd name="connsiteX13" fmla="*/ 94261 w 335895"/>
                <a:gd name="connsiteY13" fmla="*/ 274203 h 339848"/>
                <a:gd name="connsiteX14" fmla="*/ 75188 w 335895"/>
                <a:gd name="connsiteY14" fmla="*/ 316363 h 339848"/>
                <a:gd name="connsiteX15" fmla="*/ 2810 w 335895"/>
                <a:gd name="connsiteY15" fmla="*/ 339848 h 339848"/>
                <a:gd name="connsiteX16" fmla="*/ 18798 w 335895"/>
                <a:gd name="connsiteY16" fmla="*/ 259972 h 339848"/>
                <a:gd name="connsiteX17" fmla="*/ 61290 w 335895"/>
                <a:gd name="connsiteY17" fmla="*/ 241032 h 339848"/>
                <a:gd name="connsiteX18" fmla="*/ 90348 w 335895"/>
                <a:gd name="connsiteY18" fmla="*/ 120689 h 339848"/>
                <a:gd name="connsiteX19" fmla="*/ 31304 w 335895"/>
                <a:gd name="connsiteY19" fmla="*/ 180065 h 339848"/>
                <a:gd name="connsiteX20" fmla="*/ 67526 w 335895"/>
                <a:gd name="connsiteY20" fmla="*/ 164673 h 339848"/>
                <a:gd name="connsiteX21" fmla="*/ 90348 w 335895"/>
                <a:gd name="connsiteY21" fmla="*/ 120689 h 339848"/>
                <a:gd name="connsiteX22" fmla="*/ 216598 w 335895"/>
                <a:gd name="connsiteY22" fmla="*/ 83841 h 339848"/>
                <a:gd name="connsiteX23" fmla="*/ 217988 w 335895"/>
                <a:gd name="connsiteY23" fmla="*/ 83870 h 339848"/>
                <a:gd name="connsiteX24" fmla="*/ 252469 w 335895"/>
                <a:gd name="connsiteY24" fmla="*/ 119436 h 339848"/>
                <a:gd name="connsiteX25" fmla="*/ 252452 w 335895"/>
                <a:gd name="connsiteY25" fmla="*/ 120125 h 339848"/>
                <a:gd name="connsiteX26" fmla="*/ 217922 w 335895"/>
                <a:gd name="connsiteY26" fmla="*/ 153296 h 339848"/>
                <a:gd name="connsiteX27" fmla="*/ 181998 w 335895"/>
                <a:gd name="connsiteY27" fmla="*/ 118368 h 339848"/>
                <a:gd name="connsiteX28" fmla="*/ 216598 w 335895"/>
                <a:gd name="connsiteY28" fmla="*/ 83841 h 339848"/>
                <a:gd name="connsiteX29" fmla="*/ 269518 w 335895"/>
                <a:gd name="connsiteY29" fmla="*/ 28955 h 339848"/>
                <a:gd name="connsiteX30" fmla="*/ 93001 w 335895"/>
                <a:gd name="connsiteY30" fmla="*/ 184343 h 339848"/>
                <a:gd name="connsiteX31" fmla="*/ 151249 w 335895"/>
                <a:gd name="connsiteY31" fmla="*/ 244282 h 339848"/>
                <a:gd name="connsiteX32" fmla="*/ 302341 w 335895"/>
                <a:gd name="connsiteY32" fmla="*/ 29337 h 339848"/>
                <a:gd name="connsiteX33" fmla="*/ 269518 w 335895"/>
                <a:gd name="connsiteY33" fmla="*/ 28955 h 339848"/>
                <a:gd name="connsiteX34" fmla="*/ 293185 w 335895"/>
                <a:gd name="connsiteY34" fmla="*/ 181 h 339848"/>
                <a:gd name="connsiteX35" fmla="*/ 335810 w 335895"/>
                <a:gd name="connsiteY35" fmla="*/ 43302 h 339848"/>
                <a:gd name="connsiteX36" fmla="*/ 281079 w 335895"/>
                <a:gd name="connsiteY36" fmla="*/ 188025 h 339848"/>
                <a:gd name="connsiteX37" fmla="*/ 246216 w 335895"/>
                <a:gd name="connsiteY37" fmla="*/ 252608 h 339848"/>
                <a:gd name="connsiteX38" fmla="*/ 126172 w 335895"/>
                <a:gd name="connsiteY38" fmla="*/ 335336 h 339848"/>
                <a:gd name="connsiteX39" fmla="*/ 126172 w 335895"/>
                <a:gd name="connsiteY39" fmla="*/ 274368 h 339848"/>
                <a:gd name="connsiteX40" fmla="*/ 61057 w 335895"/>
                <a:gd name="connsiteY40" fmla="*/ 210482 h 339848"/>
                <a:gd name="connsiteX41" fmla="*/ 3474 w 335895"/>
                <a:gd name="connsiteY41" fmla="*/ 210482 h 339848"/>
                <a:gd name="connsiteX42" fmla="*/ 36976 w 335895"/>
                <a:gd name="connsiteY42" fmla="*/ 112330 h 339848"/>
                <a:gd name="connsiteX43" fmla="*/ 71274 w 335895"/>
                <a:gd name="connsiteY43" fmla="*/ 93589 h 339848"/>
                <a:gd name="connsiteX44" fmla="*/ 161033 w 335895"/>
                <a:gd name="connsiteY44" fmla="*/ 43833 h 339848"/>
                <a:gd name="connsiteX45" fmla="*/ 293185 w 335895"/>
                <a:gd name="connsiteY45" fmla="*/ 181 h 339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5895" h="339848">
                  <a:moveTo>
                    <a:pt x="53404" y="267478"/>
                  </a:moveTo>
                  <a:cubicBezTo>
                    <a:pt x="49946" y="267544"/>
                    <a:pt x="46396" y="269476"/>
                    <a:pt x="43809" y="273075"/>
                  </a:cubicBezTo>
                  <a:cubicBezTo>
                    <a:pt x="39166" y="279909"/>
                    <a:pt x="36910" y="288201"/>
                    <a:pt x="33626" y="295731"/>
                  </a:cubicBezTo>
                  <a:lnTo>
                    <a:pt x="38900" y="301469"/>
                  </a:lnTo>
                  <a:cubicBezTo>
                    <a:pt x="46430" y="298384"/>
                    <a:pt x="55485" y="296892"/>
                    <a:pt x="60925" y="291518"/>
                  </a:cubicBezTo>
                  <a:cubicBezTo>
                    <a:pt x="64242" y="288201"/>
                    <a:pt x="65105" y="277719"/>
                    <a:pt x="62451" y="273075"/>
                  </a:cubicBezTo>
                  <a:cubicBezTo>
                    <a:pt x="60228" y="269211"/>
                    <a:pt x="56862" y="267412"/>
                    <a:pt x="53404" y="267478"/>
                  </a:cubicBezTo>
                  <a:close/>
                  <a:moveTo>
                    <a:pt x="219049" y="242856"/>
                  </a:moveTo>
                  <a:cubicBezTo>
                    <a:pt x="200308" y="252641"/>
                    <a:pt x="187570" y="260635"/>
                    <a:pt x="173837" y="266075"/>
                  </a:cubicBezTo>
                  <a:cubicBezTo>
                    <a:pt x="155295" y="273871"/>
                    <a:pt x="148263" y="285215"/>
                    <a:pt x="157319" y="307406"/>
                  </a:cubicBezTo>
                  <a:lnTo>
                    <a:pt x="157319" y="307306"/>
                  </a:lnTo>
                  <a:cubicBezTo>
                    <a:pt x="191087" y="299711"/>
                    <a:pt x="209098" y="279974"/>
                    <a:pt x="219049" y="242856"/>
                  </a:cubicBezTo>
                  <a:close/>
                  <a:moveTo>
                    <a:pt x="61290" y="241032"/>
                  </a:moveTo>
                  <a:cubicBezTo>
                    <a:pt x="78008" y="244346"/>
                    <a:pt x="91047" y="257465"/>
                    <a:pt x="94261" y="274203"/>
                  </a:cubicBezTo>
                  <a:cubicBezTo>
                    <a:pt x="97380" y="291220"/>
                    <a:pt x="91309" y="309463"/>
                    <a:pt x="75188" y="316363"/>
                  </a:cubicBezTo>
                  <a:cubicBezTo>
                    <a:pt x="53229" y="325916"/>
                    <a:pt x="29612" y="331422"/>
                    <a:pt x="2810" y="339848"/>
                  </a:cubicBezTo>
                  <a:cubicBezTo>
                    <a:pt x="-1171" y="306246"/>
                    <a:pt x="7089" y="282396"/>
                    <a:pt x="18798" y="259972"/>
                  </a:cubicBezTo>
                  <a:cubicBezTo>
                    <a:pt x="26859" y="244482"/>
                    <a:pt x="45335" y="237649"/>
                    <a:pt x="61290" y="241032"/>
                  </a:cubicBezTo>
                  <a:close/>
                  <a:moveTo>
                    <a:pt x="90348" y="120689"/>
                  </a:moveTo>
                  <a:cubicBezTo>
                    <a:pt x="50045" y="128352"/>
                    <a:pt x="33560" y="145898"/>
                    <a:pt x="31304" y="180065"/>
                  </a:cubicBezTo>
                  <a:cubicBezTo>
                    <a:pt x="48221" y="186300"/>
                    <a:pt x="60030" y="182319"/>
                    <a:pt x="67526" y="164673"/>
                  </a:cubicBezTo>
                  <a:cubicBezTo>
                    <a:pt x="73397" y="150775"/>
                    <a:pt x="81359" y="137772"/>
                    <a:pt x="90348" y="120689"/>
                  </a:cubicBezTo>
                  <a:close/>
                  <a:moveTo>
                    <a:pt x="216598" y="83841"/>
                  </a:moveTo>
                  <a:cubicBezTo>
                    <a:pt x="217063" y="83842"/>
                    <a:pt x="217523" y="83851"/>
                    <a:pt x="217988" y="83870"/>
                  </a:cubicBezTo>
                  <a:cubicBezTo>
                    <a:pt x="237329" y="84169"/>
                    <a:pt x="252770" y="100094"/>
                    <a:pt x="252469" y="119436"/>
                  </a:cubicBezTo>
                  <a:cubicBezTo>
                    <a:pt x="252466" y="119667"/>
                    <a:pt x="252459" y="119896"/>
                    <a:pt x="252452" y="120125"/>
                  </a:cubicBezTo>
                  <a:cubicBezTo>
                    <a:pt x="251006" y="138332"/>
                    <a:pt x="236172" y="152581"/>
                    <a:pt x="217922" y="153296"/>
                  </a:cubicBezTo>
                  <a:cubicBezTo>
                    <a:pt x="198384" y="153500"/>
                    <a:pt x="182343" y="137902"/>
                    <a:pt x="181998" y="118368"/>
                  </a:cubicBezTo>
                  <a:cubicBezTo>
                    <a:pt x="182018" y="99279"/>
                    <a:pt x="197508" y="83821"/>
                    <a:pt x="216598" y="83841"/>
                  </a:cubicBezTo>
                  <a:close/>
                  <a:moveTo>
                    <a:pt x="269518" y="28955"/>
                  </a:moveTo>
                  <a:cubicBezTo>
                    <a:pt x="192631" y="36465"/>
                    <a:pt x="116162" y="100957"/>
                    <a:pt x="93001" y="184343"/>
                  </a:cubicBezTo>
                  <a:cubicBezTo>
                    <a:pt x="122291" y="193001"/>
                    <a:pt x="142491" y="211908"/>
                    <a:pt x="151249" y="244282"/>
                  </a:cubicBezTo>
                  <a:cubicBezTo>
                    <a:pt x="247444" y="206202"/>
                    <a:pt x="328280" y="114089"/>
                    <a:pt x="302341" y="29337"/>
                  </a:cubicBezTo>
                  <a:cubicBezTo>
                    <a:pt x="291494" y="27973"/>
                    <a:pt x="280502" y="27883"/>
                    <a:pt x="269518" y="28955"/>
                  </a:cubicBezTo>
                  <a:close/>
                  <a:moveTo>
                    <a:pt x="293185" y="181"/>
                  </a:moveTo>
                  <a:cubicBezTo>
                    <a:pt x="322674" y="1341"/>
                    <a:pt x="335014" y="13449"/>
                    <a:pt x="335810" y="43302"/>
                  </a:cubicBezTo>
                  <a:cubicBezTo>
                    <a:pt x="337302" y="98896"/>
                    <a:pt x="319225" y="148220"/>
                    <a:pt x="281079" y="188025"/>
                  </a:cubicBezTo>
                  <a:cubicBezTo>
                    <a:pt x="263508" y="205768"/>
                    <a:pt x="251407" y="228185"/>
                    <a:pt x="246216" y="252608"/>
                  </a:cubicBezTo>
                  <a:cubicBezTo>
                    <a:pt x="233180" y="308434"/>
                    <a:pt x="190058" y="338453"/>
                    <a:pt x="126172" y="335336"/>
                  </a:cubicBezTo>
                  <a:cubicBezTo>
                    <a:pt x="126172" y="313642"/>
                    <a:pt x="126537" y="294005"/>
                    <a:pt x="126172" y="274368"/>
                  </a:cubicBezTo>
                  <a:cubicBezTo>
                    <a:pt x="125209" y="228460"/>
                    <a:pt x="107464" y="211112"/>
                    <a:pt x="61057" y="210482"/>
                  </a:cubicBezTo>
                  <a:cubicBezTo>
                    <a:pt x="42416" y="210217"/>
                    <a:pt x="23774" y="210482"/>
                    <a:pt x="3474" y="210482"/>
                  </a:cubicBezTo>
                  <a:cubicBezTo>
                    <a:pt x="-7274" y="168322"/>
                    <a:pt x="7752" y="137506"/>
                    <a:pt x="36976" y="112330"/>
                  </a:cubicBezTo>
                  <a:cubicBezTo>
                    <a:pt x="46728" y="103938"/>
                    <a:pt x="59134" y="95347"/>
                    <a:pt x="71274" y="93589"/>
                  </a:cubicBezTo>
                  <a:cubicBezTo>
                    <a:pt x="108194" y="88281"/>
                    <a:pt x="133934" y="66820"/>
                    <a:pt x="161033" y="43833"/>
                  </a:cubicBezTo>
                  <a:cubicBezTo>
                    <a:pt x="198219" y="12022"/>
                    <a:pt x="243695" y="-1776"/>
                    <a:pt x="293185" y="181"/>
                  </a:cubicBezTo>
                  <a:close/>
                </a:path>
              </a:pathLst>
            </a:custGeom>
            <a:solidFill>
              <a:schemeClr val="bg2"/>
            </a:solidFill>
            <a:ln w="3643" cap="flat">
              <a:noFill/>
              <a:prstDash val="solid"/>
              <a:miter/>
            </a:ln>
          </p:spPr>
          <p:txBody>
            <a:bodyPr rtlCol="0" anchor="ctr"/>
            <a:lstStyle/>
            <a:p>
              <a:endParaRPr lang="en-US"/>
            </a:p>
          </p:txBody>
        </p:sp>
      </p:grpSp>
    </p:spTree>
    <p:extLst>
      <p:ext uri="{BB962C8B-B14F-4D97-AF65-F5344CB8AC3E}">
        <p14:creationId xmlns:p14="http://schemas.microsoft.com/office/powerpoint/2010/main" val="2994229045"/>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8000" fill="hold" nodeType="withEffect" p14:presetBounceEnd="58000">
                                      <p:stCondLst>
                                        <p:cond delay="250"/>
                                      </p:stCondLst>
                                      <p:childTnLst>
                                        <p:set>
                                          <p:cBhvr>
                                            <p:cTn id="6" dur="1" fill="hold">
                                              <p:stCondLst>
                                                <p:cond delay="0"/>
                                              </p:stCondLst>
                                            </p:cTn>
                                            <p:tgtEl>
                                              <p:spTgt spid="5"/>
                                            </p:tgtEl>
                                            <p:attrNameLst>
                                              <p:attrName>style.visibility</p:attrName>
                                            </p:attrNameLst>
                                          </p:cBhvr>
                                          <p:to>
                                            <p:strVal val="visible"/>
                                          </p:to>
                                        </p:set>
                                        <p:anim calcmode="lin" valueType="num" p14:bounceEnd="58000">
                                          <p:cBhvr additive="base">
                                            <p:cTn id="7" dur="1250" fill="hold"/>
                                            <p:tgtEl>
                                              <p:spTgt spid="5"/>
                                            </p:tgtEl>
                                            <p:attrNameLst>
                                              <p:attrName>ppt_x</p:attrName>
                                            </p:attrNameLst>
                                          </p:cBhvr>
                                          <p:tavLst>
                                            <p:tav tm="0">
                                              <p:val>
                                                <p:strVal val="#ppt_x"/>
                                              </p:val>
                                            </p:tav>
                                            <p:tav tm="100000">
                                              <p:val>
                                                <p:strVal val="#ppt_x"/>
                                              </p:val>
                                            </p:tav>
                                          </p:tavLst>
                                        </p:anim>
                                        <p:anim calcmode="lin" valueType="num" p14:bounceEnd="58000">
                                          <p:cBhvr additive="base">
                                            <p:cTn id="8" dur="1250" fill="hold"/>
                                            <p:tgtEl>
                                              <p:spTgt spid="5"/>
                                            </p:tgtEl>
                                            <p:attrNameLst>
                                              <p:attrName>ppt_y</p:attrName>
                                            </p:attrNameLst>
                                          </p:cBhvr>
                                          <p:tavLst>
                                            <p:tav tm="0">
                                              <p:val>
                                                <p:strVal val="1+#ppt_h/2"/>
                                              </p:val>
                                            </p:tav>
                                            <p:tav tm="100000">
                                              <p:val>
                                                <p:strVal val="#ppt_y"/>
                                              </p:val>
                                            </p:tav>
                                          </p:tavLst>
                                        </p:anim>
                                      </p:childTnLst>
                                    </p:cTn>
                                  </p:par>
                                  <p:par>
                                    <p:cTn id="9" presetID="49" presetClass="entr" presetSubtype="0" decel="100000" fill="hold"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p:cTn id="11" dur="750" fill="hold"/>
                                            <p:tgtEl>
                                              <p:spTgt spid="6"/>
                                            </p:tgtEl>
                                            <p:attrNameLst>
                                              <p:attrName>ppt_w</p:attrName>
                                            </p:attrNameLst>
                                          </p:cBhvr>
                                          <p:tavLst>
                                            <p:tav tm="0">
                                              <p:val>
                                                <p:fltVal val="0"/>
                                              </p:val>
                                            </p:tav>
                                            <p:tav tm="100000">
                                              <p:val>
                                                <p:strVal val="#ppt_w"/>
                                              </p:val>
                                            </p:tav>
                                          </p:tavLst>
                                        </p:anim>
                                        <p:anim calcmode="lin" valueType="num">
                                          <p:cBhvr>
                                            <p:cTn id="12" dur="750" fill="hold"/>
                                            <p:tgtEl>
                                              <p:spTgt spid="6"/>
                                            </p:tgtEl>
                                            <p:attrNameLst>
                                              <p:attrName>ppt_h</p:attrName>
                                            </p:attrNameLst>
                                          </p:cBhvr>
                                          <p:tavLst>
                                            <p:tav tm="0">
                                              <p:val>
                                                <p:fltVal val="0"/>
                                              </p:val>
                                            </p:tav>
                                            <p:tav tm="100000">
                                              <p:val>
                                                <p:strVal val="#ppt_h"/>
                                              </p:val>
                                            </p:tav>
                                          </p:tavLst>
                                        </p:anim>
                                        <p:anim calcmode="lin" valueType="num">
                                          <p:cBhvr>
                                            <p:cTn id="13" dur="750" fill="hold"/>
                                            <p:tgtEl>
                                              <p:spTgt spid="6"/>
                                            </p:tgtEl>
                                            <p:attrNameLst>
                                              <p:attrName>style.rotation</p:attrName>
                                            </p:attrNameLst>
                                          </p:cBhvr>
                                          <p:tavLst>
                                            <p:tav tm="0">
                                              <p:val>
                                                <p:fltVal val="360"/>
                                              </p:val>
                                            </p:tav>
                                            <p:tav tm="100000">
                                              <p:val>
                                                <p:fltVal val="0"/>
                                              </p:val>
                                            </p:tav>
                                          </p:tavLst>
                                        </p:anim>
                                        <p:animEffect transition="in" filter="fade">
                                          <p:cBhvr>
                                            <p:cTn id="14" dur="750"/>
                                            <p:tgtEl>
                                              <p:spTgt spid="6"/>
                                            </p:tgtEl>
                                          </p:cBhvr>
                                        </p:animEffect>
                                      </p:childTnLst>
                                    </p:cTn>
                                  </p:par>
                                  <p:par>
                                    <p:cTn id="15" presetID="49" presetClass="entr" presetSubtype="0" decel="100000" fill="hold" nodeType="withEffect">
                                      <p:stCondLst>
                                        <p:cond delay="250"/>
                                      </p:stCondLst>
                                      <p:childTnLst>
                                        <p:set>
                                          <p:cBhvr>
                                            <p:cTn id="16" dur="1" fill="hold">
                                              <p:stCondLst>
                                                <p:cond delay="0"/>
                                              </p:stCondLst>
                                            </p:cTn>
                                            <p:tgtEl>
                                              <p:spTgt spid="7"/>
                                            </p:tgtEl>
                                            <p:attrNameLst>
                                              <p:attrName>style.visibility</p:attrName>
                                            </p:attrNameLst>
                                          </p:cBhvr>
                                          <p:to>
                                            <p:strVal val="visible"/>
                                          </p:to>
                                        </p:set>
                                        <p:anim calcmode="lin" valueType="num">
                                          <p:cBhvr>
                                            <p:cTn id="17" dur="750" fill="hold"/>
                                            <p:tgtEl>
                                              <p:spTgt spid="7"/>
                                            </p:tgtEl>
                                            <p:attrNameLst>
                                              <p:attrName>ppt_w</p:attrName>
                                            </p:attrNameLst>
                                          </p:cBhvr>
                                          <p:tavLst>
                                            <p:tav tm="0">
                                              <p:val>
                                                <p:fltVal val="0"/>
                                              </p:val>
                                            </p:tav>
                                            <p:tav tm="100000">
                                              <p:val>
                                                <p:strVal val="#ppt_w"/>
                                              </p:val>
                                            </p:tav>
                                          </p:tavLst>
                                        </p:anim>
                                        <p:anim calcmode="lin" valueType="num">
                                          <p:cBhvr>
                                            <p:cTn id="18" dur="750" fill="hold"/>
                                            <p:tgtEl>
                                              <p:spTgt spid="7"/>
                                            </p:tgtEl>
                                            <p:attrNameLst>
                                              <p:attrName>ppt_h</p:attrName>
                                            </p:attrNameLst>
                                          </p:cBhvr>
                                          <p:tavLst>
                                            <p:tav tm="0">
                                              <p:val>
                                                <p:fltVal val="0"/>
                                              </p:val>
                                            </p:tav>
                                            <p:tav tm="100000">
                                              <p:val>
                                                <p:strVal val="#ppt_h"/>
                                              </p:val>
                                            </p:tav>
                                          </p:tavLst>
                                        </p:anim>
                                        <p:anim calcmode="lin" valueType="num">
                                          <p:cBhvr>
                                            <p:cTn id="19" dur="750" fill="hold"/>
                                            <p:tgtEl>
                                              <p:spTgt spid="7"/>
                                            </p:tgtEl>
                                            <p:attrNameLst>
                                              <p:attrName>style.rotation</p:attrName>
                                            </p:attrNameLst>
                                          </p:cBhvr>
                                          <p:tavLst>
                                            <p:tav tm="0">
                                              <p:val>
                                                <p:fltVal val="360"/>
                                              </p:val>
                                            </p:tav>
                                            <p:tav tm="100000">
                                              <p:val>
                                                <p:fltVal val="0"/>
                                              </p:val>
                                            </p:tav>
                                          </p:tavLst>
                                        </p:anim>
                                        <p:animEffect transition="in" filter="fade">
                                          <p:cBhvr>
                                            <p:cTn id="20"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8000" fill="hold" nodeType="withEffect">
                                      <p:stCondLst>
                                        <p:cond delay="25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ppt_x"/>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par>
                                    <p:cTn id="9" presetID="49" presetClass="entr" presetSubtype="0" decel="100000" fill="hold"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p:cTn id="11" dur="750" fill="hold"/>
                                            <p:tgtEl>
                                              <p:spTgt spid="6"/>
                                            </p:tgtEl>
                                            <p:attrNameLst>
                                              <p:attrName>ppt_w</p:attrName>
                                            </p:attrNameLst>
                                          </p:cBhvr>
                                          <p:tavLst>
                                            <p:tav tm="0">
                                              <p:val>
                                                <p:fltVal val="0"/>
                                              </p:val>
                                            </p:tav>
                                            <p:tav tm="100000">
                                              <p:val>
                                                <p:strVal val="#ppt_w"/>
                                              </p:val>
                                            </p:tav>
                                          </p:tavLst>
                                        </p:anim>
                                        <p:anim calcmode="lin" valueType="num">
                                          <p:cBhvr>
                                            <p:cTn id="12" dur="750" fill="hold"/>
                                            <p:tgtEl>
                                              <p:spTgt spid="6"/>
                                            </p:tgtEl>
                                            <p:attrNameLst>
                                              <p:attrName>ppt_h</p:attrName>
                                            </p:attrNameLst>
                                          </p:cBhvr>
                                          <p:tavLst>
                                            <p:tav tm="0">
                                              <p:val>
                                                <p:fltVal val="0"/>
                                              </p:val>
                                            </p:tav>
                                            <p:tav tm="100000">
                                              <p:val>
                                                <p:strVal val="#ppt_h"/>
                                              </p:val>
                                            </p:tav>
                                          </p:tavLst>
                                        </p:anim>
                                        <p:anim calcmode="lin" valueType="num">
                                          <p:cBhvr>
                                            <p:cTn id="13" dur="750" fill="hold"/>
                                            <p:tgtEl>
                                              <p:spTgt spid="6"/>
                                            </p:tgtEl>
                                            <p:attrNameLst>
                                              <p:attrName>style.rotation</p:attrName>
                                            </p:attrNameLst>
                                          </p:cBhvr>
                                          <p:tavLst>
                                            <p:tav tm="0">
                                              <p:val>
                                                <p:fltVal val="360"/>
                                              </p:val>
                                            </p:tav>
                                            <p:tav tm="100000">
                                              <p:val>
                                                <p:fltVal val="0"/>
                                              </p:val>
                                            </p:tav>
                                          </p:tavLst>
                                        </p:anim>
                                        <p:animEffect transition="in" filter="fade">
                                          <p:cBhvr>
                                            <p:cTn id="14" dur="750"/>
                                            <p:tgtEl>
                                              <p:spTgt spid="6"/>
                                            </p:tgtEl>
                                          </p:cBhvr>
                                        </p:animEffect>
                                      </p:childTnLst>
                                    </p:cTn>
                                  </p:par>
                                  <p:par>
                                    <p:cTn id="15" presetID="49" presetClass="entr" presetSubtype="0" decel="100000" fill="hold" nodeType="withEffect">
                                      <p:stCondLst>
                                        <p:cond delay="250"/>
                                      </p:stCondLst>
                                      <p:childTnLst>
                                        <p:set>
                                          <p:cBhvr>
                                            <p:cTn id="16" dur="1" fill="hold">
                                              <p:stCondLst>
                                                <p:cond delay="0"/>
                                              </p:stCondLst>
                                            </p:cTn>
                                            <p:tgtEl>
                                              <p:spTgt spid="7"/>
                                            </p:tgtEl>
                                            <p:attrNameLst>
                                              <p:attrName>style.visibility</p:attrName>
                                            </p:attrNameLst>
                                          </p:cBhvr>
                                          <p:to>
                                            <p:strVal val="visible"/>
                                          </p:to>
                                        </p:set>
                                        <p:anim calcmode="lin" valueType="num">
                                          <p:cBhvr>
                                            <p:cTn id="17" dur="750" fill="hold"/>
                                            <p:tgtEl>
                                              <p:spTgt spid="7"/>
                                            </p:tgtEl>
                                            <p:attrNameLst>
                                              <p:attrName>ppt_w</p:attrName>
                                            </p:attrNameLst>
                                          </p:cBhvr>
                                          <p:tavLst>
                                            <p:tav tm="0">
                                              <p:val>
                                                <p:fltVal val="0"/>
                                              </p:val>
                                            </p:tav>
                                            <p:tav tm="100000">
                                              <p:val>
                                                <p:strVal val="#ppt_w"/>
                                              </p:val>
                                            </p:tav>
                                          </p:tavLst>
                                        </p:anim>
                                        <p:anim calcmode="lin" valueType="num">
                                          <p:cBhvr>
                                            <p:cTn id="18" dur="750" fill="hold"/>
                                            <p:tgtEl>
                                              <p:spTgt spid="7"/>
                                            </p:tgtEl>
                                            <p:attrNameLst>
                                              <p:attrName>ppt_h</p:attrName>
                                            </p:attrNameLst>
                                          </p:cBhvr>
                                          <p:tavLst>
                                            <p:tav tm="0">
                                              <p:val>
                                                <p:fltVal val="0"/>
                                              </p:val>
                                            </p:tav>
                                            <p:tav tm="100000">
                                              <p:val>
                                                <p:strVal val="#ppt_h"/>
                                              </p:val>
                                            </p:tav>
                                          </p:tavLst>
                                        </p:anim>
                                        <p:anim calcmode="lin" valueType="num">
                                          <p:cBhvr>
                                            <p:cTn id="19" dur="750" fill="hold"/>
                                            <p:tgtEl>
                                              <p:spTgt spid="7"/>
                                            </p:tgtEl>
                                            <p:attrNameLst>
                                              <p:attrName>style.rotation</p:attrName>
                                            </p:attrNameLst>
                                          </p:cBhvr>
                                          <p:tavLst>
                                            <p:tav tm="0">
                                              <p:val>
                                                <p:fltVal val="360"/>
                                              </p:val>
                                            </p:tav>
                                            <p:tav tm="100000">
                                              <p:val>
                                                <p:fltVal val="0"/>
                                              </p:val>
                                            </p:tav>
                                          </p:tavLst>
                                        </p:anim>
                                        <p:animEffect transition="in" filter="fade">
                                          <p:cBhvr>
                                            <p:cTn id="20" dur="750"/>
                                            <p:tgtEl>
                                              <p:spTgt spid="7"/>
                                            </p:tgtEl>
                                          </p:cBhvr>
                                        </p:animEffect>
                                      </p:childTnLst>
                                    </p:cTn>
                                  </p:par>
                                  <p:par>
                                    <p:cTn id="21" presetID="22" presetClass="entr" presetSubtype="1" fill="hold" grpId="0" nodeType="withEffect">
                                      <p:stCondLst>
                                        <p:cond delay="500"/>
                                      </p:stCondLst>
                                      <p:childTnLst>
                                        <p:set>
                                          <p:cBhvr>
                                            <p:cTn id="22" dur="1" fill="hold">
                                              <p:stCondLst>
                                                <p:cond delay="0"/>
                                              </p:stCondLst>
                                            </p:cTn>
                                            <p:tgtEl>
                                              <p:spTgt spid="23"/>
                                            </p:tgtEl>
                                            <p:attrNameLst>
                                              <p:attrName>style.visibility</p:attrName>
                                            </p:attrNameLst>
                                          </p:cBhvr>
                                          <p:to>
                                            <p:strVal val="visible"/>
                                          </p:to>
                                        </p:set>
                                        <p:animEffect transition="in" filter="wipe(up)">
                                          <p:cBhvr>
                                            <p:cTn id="23" dur="500"/>
                                            <p:tgtEl>
                                              <p:spTgt spid="23"/>
                                            </p:tgtEl>
                                          </p:cBhvr>
                                        </p:animEffect>
                                      </p:childTnLst>
                                    </p:cTn>
                                  </p:par>
                                  <p:par>
                                    <p:cTn id="24" presetID="42" presetClass="path" presetSubtype="0" accel="49333" decel="50667" fill="hold" grpId="1" nodeType="withEffect">
                                      <p:stCondLst>
                                        <p:cond delay="500"/>
                                      </p:stCondLst>
                                      <p:childTnLst>
                                        <p:animMotion origin="layout" path="M 1.66667E-6 3.33333E-6 L 1.66667E-6 0.07245 " pathEditMode="relative" rAng="0" ptsTypes="AA">
                                          <p:cBhvr>
                                            <p:cTn id="25" dur="750" spd="-100000" fill="hold"/>
                                            <p:tgtEl>
                                              <p:spTgt spid="23"/>
                                            </p:tgtEl>
                                            <p:attrNameLst>
                                              <p:attrName>ppt_x</p:attrName>
                                              <p:attrName>ppt_y</p:attrName>
                                            </p:attrNameLst>
                                          </p:cBhvr>
                                          <p:rCtr x="0" y="3611"/>
                                        </p:animMotion>
                                      </p:childTnLst>
                                    </p:cTn>
                                  </p:par>
                                  <p:par>
                                    <p:cTn id="26" presetID="22" presetClass="entr" presetSubtype="1" fill="hold" grpId="0" nodeType="withEffect">
                                      <p:stCondLst>
                                        <p:cond delay="750"/>
                                      </p:stCondLst>
                                      <p:childTnLst>
                                        <p:set>
                                          <p:cBhvr>
                                            <p:cTn id="27" dur="1" fill="hold">
                                              <p:stCondLst>
                                                <p:cond delay="0"/>
                                              </p:stCondLst>
                                            </p:cTn>
                                            <p:tgtEl>
                                              <p:spTgt spid="8"/>
                                            </p:tgtEl>
                                            <p:attrNameLst>
                                              <p:attrName>style.visibility</p:attrName>
                                            </p:attrNameLst>
                                          </p:cBhvr>
                                          <p:to>
                                            <p:strVal val="visible"/>
                                          </p:to>
                                        </p:set>
                                        <p:animEffect transition="in" filter="wipe(up)">
                                          <p:cBhvr>
                                            <p:cTn id="28" dur="500"/>
                                            <p:tgtEl>
                                              <p:spTgt spid="8"/>
                                            </p:tgtEl>
                                          </p:cBhvr>
                                        </p:animEffect>
                                      </p:childTnLst>
                                    </p:cTn>
                                  </p:par>
                                  <p:par>
                                    <p:cTn id="29" presetID="42" presetClass="path" presetSubtype="0" accel="49333" decel="50667" fill="hold" grpId="1" nodeType="withEffect">
                                      <p:stCondLst>
                                        <p:cond delay="750"/>
                                      </p:stCondLst>
                                      <p:childTnLst>
                                        <p:animMotion origin="layout" path="M 1.875E-6 3.33333E-6 L 1.875E-6 0.07245 " pathEditMode="relative" rAng="0" ptsTypes="AA">
                                          <p:cBhvr>
                                            <p:cTn id="30" dur="750" spd="-100000" fill="hold"/>
                                            <p:tgtEl>
                                              <p:spTgt spid="8"/>
                                            </p:tgtEl>
                                            <p:attrNameLst>
                                              <p:attrName>ppt_x</p:attrName>
                                              <p:attrName>ppt_y</p:attrName>
                                            </p:attrNameLst>
                                          </p:cBhvr>
                                          <p:rCtr x="0" y="3611"/>
                                        </p:animMotion>
                                      </p:childTnLst>
                                    </p:cTn>
                                  </p:par>
                                  <p:par>
                                    <p:cTn id="31" presetID="22" presetClass="entr" presetSubtype="1" fill="hold" grpId="0" nodeType="withEffect">
                                      <p:stCondLst>
                                        <p:cond delay="1000"/>
                                      </p:stCondLst>
                                      <p:childTnLst>
                                        <p:set>
                                          <p:cBhvr>
                                            <p:cTn id="32" dur="1" fill="hold">
                                              <p:stCondLst>
                                                <p:cond delay="0"/>
                                              </p:stCondLst>
                                            </p:cTn>
                                            <p:tgtEl>
                                              <p:spTgt spid="9"/>
                                            </p:tgtEl>
                                            <p:attrNameLst>
                                              <p:attrName>style.visibility</p:attrName>
                                            </p:attrNameLst>
                                          </p:cBhvr>
                                          <p:to>
                                            <p:strVal val="visible"/>
                                          </p:to>
                                        </p:set>
                                        <p:animEffect transition="in" filter="wipe(up)">
                                          <p:cBhvr>
                                            <p:cTn id="33" dur="500"/>
                                            <p:tgtEl>
                                              <p:spTgt spid="9"/>
                                            </p:tgtEl>
                                          </p:cBhvr>
                                        </p:animEffect>
                                      </p:childTnLst>
                                    </p:cTn>
                                  </p:par>
                                  <p:par>
                                    <p:cTn id="34" presetID="42" presetClass="path" presetSubtype="0" accel="49333" decel="50667" fill="hold" grpId="1" nodeType="withEffect">
                                      <p:stCondLst>
                                        <p:cond delay="1000"/>
                                      </p:stCondLst>
                                      <p:childTnLst>
                                        <p:animMotion origin="layout" path="M 1.875E-6 4.81481E-6 L 1.875E-6 0.07245 " pathEditMode="relative" rAng="0" ptsTypes="AA">
                                          <p:cBhvr>
                                            <p:cTn id="35" dur="750" spd="-100000" fill="hold"/>
                                            <p:tgtEl>
                                              <p:spTgt spid="9"/>
                                            </p:tgtEl>
                                            <p:attrNameLst>
                                              <p:attrName>ppt_x</p:attrName>
                                              <p:attrName>ppt_y</p:attrName>
                                            </p:attrNameLst>
                                          </p:cBhvr>
                                          <p:rCtr x="0" y="3611"/>
                                        </p:animMotion>
                                      </p:childTnLst>
                                    </p:cTn>
                                  </p:par>
                                  <p:par>
                                    <p:cTn id="36" presetID="22" presetClass="entr" presetSubtype="1" fill="hold" grpId="0" nodeType="withEffect">
                                      <p:stCondLst>
                                        <p:cond delay="1250"/>
                                      </p:stCondLst>
                                      <p:childTnLst>
                                        <p:set>
                                          <p:cBhvr>
                                            <p:cTn id="37" dur="1" fill="hold">
                                              <p:stCondLst>
                                                <p:cond delay="0"/>
                                              </p:stCondLst>
                                            </p:cTn>
                                            <p:tgtEl>
                                              <p:spTgt spid="10"/>
                                            </p:tgtEl>
                                            <p:attrNameLst>
                                              <p:attrName>style.visibility</p:attrName>
                                            </p:attrNameLst>
                                          </p:cBhvr>
                                          <p:to>
                                            <p:strVal val="visible"/>
                                          </p:to>
                                        </p:set>
                                        <p:animEffect transition="in" filter="wipe(up)">
                                          <p:cBhvr>
                                            <p:cTn id="38" dur="500"/>
                                            <p:tgtEl>
                                              <p:spTgt spid="10"/>
                                            </p:tgtEl>
                                          </p:cBhvr>
                                        </p:animEffect>
                                      </p:childTnLst>
                                    </p:cTn>
                                  </p:par>
                                  <p:par>
                                    <p:cTn id="39" presetID="42" presetClass="path" presetSubtype="0" accel="49333" decel="50667" fill="hold" grpId="1" nodeType="withEffect">
                                      <p:stCondLst>
                                        <p:cond delay="1250"/>
                                      </p:stCondLst>
                                      <p:childTnLst>
                                        <p:animMotion origin="layout" path="M -2.29167E-6 -3.7037E-6 L -2.29167E-6 0.07246 " pathEditMode="relative" rAng="0" ptsTypes="AA">
                                          <p:cBhvr>
                                            <p:cTn id="40" dur="750" spd="-100000" fill="hold"/>
                                            <p:tgtEl>
                                              <p:spTgt spid="10"/>
                                            </p:tgtEl>
                                            <p:attrNameLst>
                                              <p:attrName>ppt_x</p:attrName>
                                              <p:attrName>ppt_y</p:attrName>
                                            </p:attrNameLst>
                                          </p:cBhvr>
                                          <p:rCtr x="0" y="3611"/>
                                        </p:animMotion>
                                      </p:childTnLst>
                                    </p:cTn>
                                  </p:par>
                                  <p:par>
                                    <p:cTn id="41" presetID="22" presetClass="entr" presetSubtype="1" fill="hold" grpId="0" nodeType="withEffect">
                                      <p:stCondLst>
                                        <p:cond delay="1500"/>
                                      </p:stCondLst>
                                      <p:childTnLst>
                                        <p:set>
                                          <p:cBhvr>
                                            <p:cTn id="42" dur="1" fill="hold">
                                              <p:stCondLst>
                                                <p:cond delay="0"/>
                                              </p:stCondLst>
                                            </p:cTn>
                                            <p:tgtEl>
                                              <p:spTgt spid="11"/>
                                            </p:tgtEl>
                                            <p:attrNameLst>
                                              <p:attrName>style.visibility</p:attrName>
                                            </p:attrNameLst>
                                          </p:cBhvr>
                                          <p:to>
                                            <p:strVal val="visible"/>
                                          </p:to>
                                        </p:set>
                                        <p:animEffect transition="in" filter="wipe(up)">
                                          <p:cBhvr>
                                            <p:cTn id="43" dur="500"/>
                                            <p:tgtEl>
                                              <p:spTgt spid="11"/>
                                            </p:tgtEl>
                                          </p:cBhvr>
                                        </p:animEffect>
                                      </p:childTnLst>
                                    </p:cTn>
                                  </p:par>
                                  <p:par>
                                    <p:cTn id="44" presetID="42" presetClass="path" presetSubtype="0" accel="49333" decel="50667" fill="hold" grpId="1" nodeType="withEffect">
                                      <p:stCondLst>
                                        <p:cond delay="1500"/>
                                      </p:stCondLst>
                                      <p:childTnLst>
                                        <p:animMotion origin="layout" path="M -1.45833E-6 -3.7037E-6 L -1.45833E-6 0.07246 " pathEditMode="relative" rAng="0" ptsTypes="AA">
                                          <p:cBhvr>
                                            <p:cTn id="45" dur="750" spd="-100000" fill="hold"/>
                                            <p:tgtEl>
                                              <p:spTgt spid="11"/>
                                            </p:tgtEl>
                                            <p:attrNameLst>
                                              <p:attrName>ppt_x</p:attrName>
                                              <p:attrName>ppt_y</p:attrName>
                                            </p:attrNameLst>
                                          </p:cBhvr>
                                          <p:rCtr x="0" y="3611"/>
                                        </p:animMotion>
                                      </p:childTnLst>
                                    </p:cTn>
                                  </p:par>
                                  <p:par>
                                    <p:cTn id="46" presetID="22" presetClass="entr" presetSubtype="1" fill="hold" grpId="0" nodeType="withEffect">
                                      <p:stCondLst>
                                        <p:cond delay="1750"/>
                                      </p:stCondLst>
                                      <p:childTnLst>
                                        <p:set>
                                          <p:cBhvr>
                                            <p:cTn id="47" dur="1" fill="hold">
                                              <p:stCondLst>
                                                <p:cond delay="0"/>
                                              </p:stCondLst>
                                            </p:cTn>
                                            <p:tgtEl>
                                              <p:spTgt spid="12"/>
                                            </p:tgtEl>
                                            <p:attrNameLst>
                                              <p:attrName>style.visibility</p:attrName>
                                            </p:attrNameLst>
                                          </p:cBhvr>
                                          <p:to>
                                            <p:strVal val="visible"/>
                                          </p:to>
                                        </p:set>
                                        <p:animEffect transition="in" filter="wipe(up)">
                                          <p:cBhvr>
                                            <p:cTn id="48" dur="500"/>
                                            <p:tgtEl>
                                              <p:spTgt spid="12"/>
                                            </p:tgtEl>
                                          </p:cBhvr>
                                        </p:animEffect>
                                      </p:childTnLst>
                                    </p:cTn>
                                  </p:par>
                                  <p:par>
                                    <p:cTn id="49" presetID="42" presetClass="path" presetSubtype="0" accel="49333" decel="50667" fill="hold" grpId="1" nodeType="withEffect">
                                      <p:stCondLst>
                                        <p:cond delay="1750"/>
                                      </p:stCondLst>
                                      <p:childTnLst>
                                        <p:animMotion origin="layout" path="M -8.33333E-7 -2.22222E-6 L -8.33333E-7 0.07246 " pathEditMode="relative" rAng="0" ptsTypes="AA">
                                          <p:cBhvr>
                                            <p:cTn id="50" dur="750" spd="-100000" fill="hold"/>
                                            <p:tgtEl>
                                              <p:spTgt spid="12"/>
                                            </p:tgtEl>
                                            <p:attrNameLst>
                                              <p:attrName>ppt_x</p:attrName>
                                              <p:attrName>ppt_y</p:attrName>
                                            </p:attrNameLst>
                                          </p:cBhvr>
                                          <p:rCtr x="0" y="36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P spid="8" grpId="0"/>
          <p:bldP spid="8" grpId="1"/>
          <p:bldP spid="9" grpId="0"/>
          <p:bldP spid="9" grpId="1"/>
          <p:bldP spid="10" grpId="0"/>
          <p:bldP spid="10" grpId="1"/>
          <p:bldP spid="11" grpId="0"/>
          <p:bldP spid="11" grpId="1"/>
          <p:bldP spid="12" grpId="0"/>
          <p:bldP spid="12" grpId="1"/>
        </p:bldLst>
      </p:timing>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ED47AF72-C5A6-7B97-EA52-148081C0395F}"/>
              </a:ext>
            </a:extLst>
          </p:cNvPr>
          <p:cNvSpPr>
            <a:spLocks noGrp="1"/>
          </p:cNvSpPr>
          <p:nvPr>
            <p:ph type="title"/>
          </p:nvPr>
        </p:nvSpPr>
        <p:spPr>
          <a:xfrm>
            <a:off x="184288" y="0"/>
            <a:ext cx="11725137" cy="441916"/>
          </a:xfrm>
        </p:spPr>
        <p:txBody>
          <a:bodyPr/>
          <a:lstStyle/>
          <a:p>
            <a:r>
              <a:rPr lang="en-US" dirty="0"/>
              <a:t>Linguistics Screening</a:t>
            </a:r>
            <a:endParaRPr lang="en-US" dirty="0">
              <a:solidFill>
                <a:schemeClr val="tx1"/>
              </a:solidFill>
            </a:endParaRPr>
          </a:p>
        </p:txBody>
      </p:sp>
      <p:sp>
        <p:nvSpPr>
          <p:cNvPr id="11" name="Text Placeholder 2">
            <a:extLst>
              <a:ext uri="{FF2B5EF4-FFF2-40B4-BE49-F238E27FC236}">
                <a16:creationId xmlns:a16="http://schemas.microsoft.com/office/drawing/2014/main" id="{69F9DBC5-232D-8AEF-546C-EB51DB4A93E9}"/>
              </a:ext>
            </a:extLst>
          </p:cNvPr>
          <p:cNvSpPr>
            <a:spLocks noGrp="1"/>
          </p:cNvSpPr>
          <p:nvPr>
            <p:ph type="body" sz="quarter" idx="10"/>
          </p:nvPr>
        </p:nvSpPr>
        <p:spPr>
          <a:xfrm>
            <a:off x="184288" y="606287"/>
            <a:ext cx="11725137" cy="591572"/>
          </a:xfrm>
        </p:spPr>
        <p:txBody>
          <a:bodyPr/>
          <a:lstStyle/>
          <a:p>
            <a:r>
              <a:rPr lang="en-US" dirty="0"/>
              <a:t>Brand Institute’s Brand Linguistic Screening evaluates </a:t>
            </a:r>
            <a:r>
              <a:rPr lang="en-US"/>
              <a:t>the suffixes </a:t>
            </a:r>
            <a:r>
              <a:rPr lang="en-US" dirty="0"/>
              <a:t>in 41 languages listed below and 38 countries for the following: pronunciation issues, negative associations, negative connotations and any slang and cultural relevance. </a:t>
            </a:r>
          </a:p>
        </p:txBody>
      </p:sp>
      <p:sp>
        <p:nvSpPr>
          <p:cNvPr id="12" name="Content Placeholder 1">
            <a:extLst>
              <a:ext uri="{FF2B5EF4-FFF2-40B4-BE49-F238E27FC236}">
                <a16:creationId xmlns:a16="http://schemas.microsoft.com/office/drawing/2014/main" id="{8DD77492-9E45-ED4D-8A3E-540D0257F9FC}"/>
              </a:ext>
            </a:extLst>
          </p:cNvPr>
          <p:cNvSpPr txBox="1">
            <a:spLocks/>
          </p:cNvSpPr>
          <p:nvPr/>
        </p:nvSpPr>
        <p:spPr>
          <a:xfrm>
            <a:off x="587413" y="1774006"/>
            <a:ext cx="11023562" cy="4093393"/>
          </a:xfrm>
          <a:prstGeom prst="rect">
            <a:avLst/>
          </a:prstGeom>
        </p:spPr>
        <p:txBody>
          <a:bodyPr vert="horz" wrap="square" lIns="91440" tIns="45720" rIns="91440" bIns="45720" numCol="4" rtlCol="0">
            <a:noAutofit/>
          </a:bodyPr>
          <a:lstStyle>
            <a:lvl1pPr marL="342900" indent="-342900" algn="just" defTabSz="914400" rtl="0" eaLnBrk="1" latinLnBrk="0" hangingPunct="1">
              <a:spcBef>
                <a:spcPts val="0"/>
              </a:spcBef>
              <a:spcAft>
                <a:spcPts val="600"/>
              </a:spcAft>
              <a:buClr>
                <a:schemeClr val="tx2"/>
              </a:buClr>
              <a:buFont typeface="Wingdings" pitchFamily="2" charset="2"/>
              <a:buChar char="§"/>
              <a:defRPr sz="1800" kern="1200">
                <a:solidFill>
                  <a:schemeClr val="tx1">
                    <a:lumMod val="85000"/>
                    <a:lumOff val="15000"/>
                  </a:schemeClr>
                </a:solidFill>
                <a:latin typeface="+mn-lt"/>
                <a:ea typeface="+mn-ea"/>
                <a:cs typeface="+mn-cs"/>
              </a:defRPr>
            </a:lvl1pPr>
            <a:lvl2pPr marL="742950" indent="-285750" algn="just" defTabSz="914400" rtl="0" eaLnBrk="1" latinLnBrk="0" hangingPunct="1">
              <a:spcBef>
                <a:spcPts val="0"/>
              </a:spcBef>
              <a:spcAft>
                <a:spcPts val="600"/>
              </a:spcAft>
              <a:buClr>
                <a:schemeClr val="tx2"/>
              </a:buClr>
              <a:buFont typeface="Courier New" pitchFamily="49" charset="0"/>
              <a:buChar char="o"/>
              <a:defRPr sz="1800" kern="1200">
                <a:solidFill>
                  <a:schemeClr val="tx1">
                    <a:lumMod val="85000"/>
                    <a:lumOff val="15000"/>
                  </a:schemeClr>
                </a:solidFill>
                <a:latin typeface="+mn-lt"/>
                <a:ea typeface="+mn-ea"/>
                <a:cs typeface="+mn-cs"/>
              </a:defRPr>
            </a:lvl2pPr>
            <a:lvl3pPr marL="1143000" indent="-228600" algn="just" defTabSz="914400" rtl="0" eaLnBrk="1" latinLnBrk="0" hangingPunct="1">
              <a:spcBef>
                <a:spcPts val="0"/>
              </a:spcBef>
              <a:spcAft>
                <a:spcPts val="600"/>
              </a:spcAft>
              <a:buClr>
                <a:schemeClr val="tx2"/>
              </a:buClr>
              <a:buFont typeface="Wingdings" pitchFamily="2" charset="2"/>
              <a:buChar char="§"/>
              <a:defRPr sz="1800" kern="1200">
                <a:solidFill>
                  <a:schemeClr val="tx1">
                    <a:lumMod val="85000"/>
                    <a:lumOff val="15000"/>
                  </a:schemeClr>
                </a:solidFill>
                <a:latin typeface="+mn-lt"/>
                <a:ea typeface="+mn-ea"/>
                <a:cs typeface="+mn-cs"/>
              </a:defRPr>
            </a:lvl3pPr>
            <a:lvl4pPr marL="1600200" indent="-228600" algn="just" defTabSz="914400" rtl="0" eaLnBrk="1" latinLnBrk="0" hangingPunct="1">
              <a:spcBef>
                <a:spcPts val="0"/>
              </a:spcBef>
              <a:spcAft>
                <a:spcPts val="600"/>
              </a:spcAft>
              <a:buClr>
                <a:schemeClr val="tx2"/>
              </a:buClr>
              <a:buFont typeface="Arial" pitchFamily="34" charset="0"/>
              <a:buChar char="•"/>
              <a:defRPr sz="1800" kern="1200">
                <a:solidFill>
                  <a:schemeClr val="tx1">
                    <a:lumMod val="85000"/>
                    <a:lumOff val="15000"/>
                  </a:schemeClr>
                </a:solidFill>
                <a:latin typeface="+mn-lt"/>
                <a:ea typeface="+mn-ea"/>
                <a:cs typeface="+mn-cs"/>
              </a:defRPr>
            </a:lvl4pPr>
            <a:lvl5pPr marL="2057400" indent="-228600" algn="just" defTabSz="914400" rtl="0" eaLnBrk="1" latinLnBrk="0" hangingPunct="1">
              <a:spcBef>
                <a:spcPts val="0"/>
              </a:spcBef>
              <a:spcAft>
                <a:spcPts val="600"/>
              </a:spcAft>
              <a:buClr>
                <a:schemeClr val="bg1">
                  <a:lumMod val="50000"/>
                </a:schemeClr>
              </a:buClr>
              <a:buFont typeface="Wingdings" pitchFamily="2" charset="2"/>
              <a:buChar char="§"/>
              <a:defRPr sz="1800" kern="1200">
                <a:solidFill>
                  <a:schemeClr val="tx1">
                    <a:lumMod val="85000"/>
                    <a:lumOff val="1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fontAlgn="auto">
              <a:buFont typeface="Wingdings" pitchFamily="2" charset="2"/>
              <a:buNone/>
            </a:pPr>
            <a:r>
              <a:rPr lang="en-US" dirty="0">
                <a:solidFill>
                  <a:schemeClr val="tx1"/>
                </a:solidFill>
              </a:rPr>
              <a:t>Arabic</a:t>
            </a:r>
          </a:p>
          <a:p>
            <a:pPr marL="0" indent="0" algn="ctr" fontAlgn="auto">
              <a:buFont typeface="Wingdings" pitchFamily="2" charset="2"/>
              <a:buNone/>
            </a:pPr>
            <a:r>
              <a:rPr lang="en-US" dirty="0">
                <a:solidFill>
                  <a:schemeClr val="tx1"/>
                </a:solidFill>
              </a:rPr>
              <a:t>Bulgarian</a:t>
            </a:r>
          </a:p>
          <a:p>
            <a:pPr marL="0" indent="0" algn="ctr" fontAlgn="auto">
              <a:buFont typeface="Wingdings" pitchFamily="2" charset="2"/>
              <a:buNone/>
            </a:pPr>
            <a:r>
              <a:rPr lang="en-US" dirty="0">
                <a:solidFill>
                  <a:schemeClr val="tx1"/>
                </a:solidFill>
              </a:rPr>
              <a:t>Chinese - Cantonese</a:t>
            </a:r>
          </a:p>
          <a:p>
            <a:pPr marL="0" indent="0" algn="ctr" fontAlgn="auto">
              <a:buFont typeface="Wingdings" pitchFamily="2" charset="2"/>
              <a:buNone/>
            </a:pPr>
            <a:r>
              <a:rPr lang="en-US" dirty="0">
                <a:solidFill>
                  <a:schemeClr val="tx1"/>
                </a:solidFill>
              </a:rPr>
              <a:t>Chinese - Mandarin</a:t>
            </a:r>
          </a:p>
          <a:p>
            <a:pPr marL="0" indent="0" algn="ctr" fontAlgn="auto">
              <a:buFont typeface="Wingdings" pitchFamily="2" charset="2"/>
              <a:buNone/>
            </a:pPr>
            <a:r>
              <a:rPr lang="en-US" dirty="0">
                <a:solidFill>
                  <a:schemeClr val="tx1"/>
                </a:solidFill>
              </a:rPr>
              <a:t>Croatian</a:t>
            </a:r>
          </a:p>
          <a:p>
            <a:pPr marL="0" indent="0" algn="ctr" fontAlgn="auto">
              <a:buFont typeface="Wingdings" pitchFamily="2" charset="2"/>
              <a:buNone/>
            </a:pPr>
            <a:r>
              <a:rPr lang="en-US" dirty="0">
                <a:solidFill>
                  <a:schemeClr val="tx1"/>
                </a:solidFill>
              </a:rPr>
              <a:t>Czech</a:t>
            </a:r>
          </a:p>
          <a:p>
            <a:pPr marL="0" indent="0" algn="ctr" fontAlgn="auto">
              <a:buFont typeface="Wingdings" pitchFamily="2" charset="2"/>
              <a:buNone/>
            </a:pPr>
            <a:r>
              <a:rPr lang="en-US" dirty="0">
                <a:solidFill>
                  <a:schemeClr val="tx1"/>
                </a:solidFill>
              </a:rPr>
              <a:t>Danish</a:t>
            </a:r>
          </a:p>
          <a:p>
            <a:pPr marL="0" indent="0" algn="ctr" fontAlgn="auto">
              <a:buFont typeface="Wingdings" pitchFamily="2" charset="2"/>
              <a:buNone/>
            </a:pPr>
            <a:r>
              <a:rPr lang="en-US" dirty="0">
                <a:solidFill>
                  <a:schemeClr val="tx1"/>
                </a:solidFill>
              </a:rPr>
              <a:t>Dutch</a:t>
            </a:r>
          </a:p>
          <a:p>
            <a:pPr marL="0" indent="0" algn="ctr" fontAlgn="auto">
              <a:buFont typeface="Wingdings" pitchFamily="2" charset="2"/>
              <a:buNone/>
            </a:pPr>
            <a:r>
              <a:rPr lang="en-US" dirty="0">
                <a:solidFill>
                  <a:schemeClr val="tx1"/>
                </a:solidFill>
              </a:rPr>
              <a:t>English</a:t>
            </a:r>
          </a:p>
          <a:p>
            <a:pPr marL="0" indent="0" algn="ctr" fontAlgn="auto">
              <a:buFont typeface="Wingdings" pitchFamily="2" charset="2"/>
              <a:buNone/>
            </a:pPr>
            <a:r>
              <a:rPr lang="en-US" dirty="0">
                <a:solidFill>
                  <a:schemeClr val="tx1"/>
                </a:solidFill>
              </a:rPr>
              <a:t>Estonian</a:t>
            </a:r>
          </a:p>
          <a:p>
            <a:pPr marL="0" indent="0" algn="ctr" fontAlgn="auto">
              <a:buFont typeface="Wingdings" pitchFamily="2" charset="2"/>
              <a:buNone/>
            </a:pPr>
            <a:r>
              <a:rPr lang="en-US" dirty="0">
                <a:solidFill>
                  <a:schemeClr val="tx1"/>
                </a:solidFill>
              </a:rPr>
              <a:t>Finnish</a:t>
            </a:r>
          </a:p>
          <a:p>
            <a:pPr marL="0" indent="0" algn="ctr" fontAlgn="auto">
              <a:buFont typeface="Wingdings" pitchFamily="2" charset="2"/>
              <a:buNone/>
            </a:pPr>
            <a:r>
              <a:rPr lang="en-US" dirty="0">
                <a:solidFill>
                  <a:schemeClr val="tx1"/>
                </a:solidFill>
              </a:rPr>
              <a:t>Flemish</a:t>
            </a:r>
          </a:p>
          <a:p>
            <a:pPr marL="0" indent="0" algn="ctr" fontAlgn="auto">
              <a:buFont typeface="Wingdings" pitchFamily="2" charset="2"/>
              <a:buNone/>
            </a:pPr>
            <a:r>
              <a:rPr lang="en-US" dirty="0">
                <a:solidFill>
                  <a:schemeClr val="tx1"/>
                </a:solidFill>
              </a:rPr>
              <a:t>French</a:t>
            </a:r>
          </a:p>
          <a:p>
            <a:pPr marL="0" indent="0" algn="ctr" fontAlgn="auto">
              <a:buFont typeface="Wingdings" pitchFamily="2" charset="2"/>
              <a:buNone/>
            </a:pPr>
            <a:r>
              <a:rPr lang="en-US" dirty="0">
                <a:solidFill>
                  <a:schemeClr val="tx1"/>
                </a:solidFill>
              </a:rPr>
              <a:t>German</a:t>
            </a:r>
          </a:p>
          <a:p>
            <a:pPr marL="0" indent="0" algn="ctr" fontAlgn="auto">
              <a:buFont typeface="Wingdings" pitchFamily="2" charset="2"/>
              <a:buNone/>
            </a:pPr>
            <a:r>
              <a:rPr lang="en-US" dirty="0">
                <a:solidFill>
                  <a:schemeClr val="tx1"/>
                </a:solidFill>
              </a:rPr>
              <a:t>Greek</a:t>
            </a:r>
          </a:p>
          <a:p>
            <a:pPr marL="0" indent="0" algn="ctr" fontAlgn="auto">
              <a:buFont typeface="Wingdings" pitchFamily="2" charset="2"/>
              <a:buNone/>
            </a:pPr>
            <a:r>
              <a:rPr lang="en-US" dirty="0">
                <a:solidFill>
                  <a:schemeClr val="tx1"/>
                </a:solidFill>
              </a:rPr>
              <a:t>Hebrew</a:t>
            </a:r>
          </a:p>
          <a:p>
            <a:pPr marL="0" indent="0" algn="ctr" fontAlgn="auto">
              <a:buFont typeface="Wingdings" pitchFamily="2" charset="2"/>
              <a:buNone/>
            </a:pPr>
            <a:r>
              <a:rPr lang="en-US" dirty="0">
                <a:solidFill>
                  <a:schemeClr val="tx1"/>
                </a:solidFill>
              </a:rPr>
              <a:t>Hindi</a:t>
            </a:r>
          </a:p>
          <a:p>
            <a:pPr marL="0" indent="0" algn="ctr" fontAlgn="auto">
              <a:buFont typeface="Wingdings" pitchFamily="2" charset="2"/>
              <a:buNone/>
            </a:pPr>
            <a:r>
              <a:rPr lang="en-US" dirty="0">
                <a:solidFill>
                  <a:schemeClr val="tx1"/>
                </a:solidFill>
              </a:rPr>
              <a:t>Hungarian</a:t>
            </a:r>
          </a:p>
          <a:p>
            <a:pPr marL="0" indent="0" algn="ctr" fontAlgn="auto">
              <a:buFont typeface="Wingdings" pitchFamily="2" charset="2"/>
              <a:buNone/>
            </a:pPr>
            <a:r>
              <a:rPr lang="en-US" dirty="0">
                <a:solidFill>
                  <a:schemeClr val="tx1"/>
                </a:solidFill>
              </a:rPr>
              <a:t>Icelandic</a:t>
            </a:r>
          </a:p>
          <a:p>
            <a:pPr marL="0" indent="0" algn="ctr" fontAlgn="auto">
              <a:buFont typeface="Wingdings" pitchFamily="2" charset="2"/>
              <a:buNone/>
            </a:pPr>
            <a:r>
              <a:rPr lang="en-US" dirty="0">
                <a:solidFill>
                  <a:schemeClr val="tx1"/>
                </a:solidFill>
              </a:rPr>
              <a:t>Irish (Gaelic)</a:t>
            </a:r>
          </a:p>
          <a:p>
            <a:pPr marL="0" indent="0" algn="ctr" fontAlgn="auto">
              <a:buFont typeface="Wingdings" pitchFamily="2" charset="2"/>
              <a:buNone/>
            </a:pPr>
            <a:r>
              <a:rPr lang="en-US" dirty="0">
                <a:solidFill>
                  <a:schemeClr val="tx1"/>
                </a:solidFill>
              </a:rPr>
              <a:t>Italian</a:t>
            </a:r>
          </a:p>
          <a:p>
            <a:pPr marL="0" indent="0" algn="ctr" fontAlgn="auto">
              <a:buFont typeface="Wingdings" pitchFamily="2" charset="2"/>
              <a:buNone/>
            </a:pPr>
            <a:r>
              <a:rPr lang="en-US" dirty="0">
                <a:solidFill>
                  <a:schemeClr val="tx1"/>
                </a:solidFill>
              </a:rPr>
              <a:t>Japanese</a:t>
            </a:r>
          </a:p>
          <a:p>
            <a:pPr marL="0" indent="0" algn="ctr" fontAlgn="auto">
              <a:buFont typeface="Wingdings" pitchFamily="2" charset="2"/>
              <a:buNone/>
            </a:pPr>
            <a:r>
              <a:rPr lang="en-US" dirty="0">
                <a:solidFill>
                  <a:schemeClr val="tx1"/>
                </a:solidFill>
              </a:rPr>
              <a:t>Korean</a:t>
            </a:r>
          </a:p>
          <a:p>
            <a:pPr marL="0" indent="0" algn="ctr" fontAlgn="auto">
              <a:buFont typeface="Wingdings" pitchFamily="2" charset="2"/>
              <a:buNone/>
            </a:pPr>
            <a:r>
              <a:rPr lang="en-US" dirty="0">
                <a:solidFill>
                  <a:schemeClr val="tx1"/>
                </a:solidFill>
              </a:rPr>
              <a:t>Latin</a:t>
            </a:r>
          </a:p>
          <a:p>
            <a:pPr marL="0" indent="0" algn="ctr" fontAlgn="auto">
              <a:buFont typeface="Wingdings" pitchFamily="2" charset="2"/>
              <a:buNone/>
            </a:pPr>
            <a:r>
              <a:rPr lang="en-US" dirty="0">
                <a:solidFill>
                  <a:schemeClr val="tx1"/>
                </a:solidFill>
              </a:rPr>
              <a:t>Latvian</a:t>
            </a:r>
          </a:p>
          <a:p>
            <a:pPr marL="0" indent="0" algn="ctr" fontAlgn="auto">
              <a:buFont typeface="Wingdings" pitchFamily="2" charset="2"/>
              <a:buNone/>
            </a:pPr>
            <a:r>
              <a:rPr lang="en-US" dirty="0">
                <a:solidFill>
                  <a:schemeClr val="tx1"/>
                </a:solidFill>
              </a:rPr>
              <a:t>Lithuanian</a:t>
            </a:r>
          </a:p>
          <a:p>
            <a:pPr marL="0" indent="0" algn="ctr" fontAlgn="auto">
              <a:buFont typeface="Wingdings" pitchFamily="2" charset="2"/>
              <a:buNone/>
            </a:pPr>
            <a:r>
              <a:rPr lang="en-US" dirty="0">
                <a:solidFill>
                  <a:schemeClr val="tx1"/>
                </a:solidFill>
              </a:rPr>
              <a:t>Luxembourgish</a:t>
            </a:r>
          </a:p>
          <a:p>
            <a:pPr marL="0" indent="0" algn="ctr" fontAlgn="auto">
              <a:buFont typeface="Wingdings" pitchFamily="2" charset="2"/>
              <a:buNone/>
            </a:pPr>
            <a:r>
              <a:rPr lang="en-US" dirty="0">
                <a:solidFill>
                  <a:schemeClr val="tx1"/>
                </a:solidFill>
              </a:rPr>
              <a:t>Maltese</a:t>
            </a:r>
          </a:p>
          <a:p>
            <a:pPr marL="0" indent="0" algn="ctr" fontAlgn="auto">
              <a:buFont typeface="Wingdings" pitchFamily="2" charset="2"/>
              <a:buNone/>
            </a:pPr>
            <a:r>
              <a:rPr lang="en-US" dirty="0">
                <a:solidFill>
                  <a:schemeClr val="tx1"/>
                </a:solidFill>
              </a:rPr>
              <a:t>Norwegian</a:t>
            </a:r>
          </a:p>
          <a:p>
            <a:pPr marL="0" indent="0" algn="ctr" fontAlgn="auto">
              <a:buFont typeface="Wingdings" pitchFamily="2" charset="2"/>
              <a:buNone/>
            </a:pPr>
            <a:r>
              <a:rPr lang="en-US" dirty="0">
                <a:solidFill>
                  <a:schemeClr val="tx1"/>
                </a:solidFill>
              </a:rPr>
              <a:t>Polish</a:t>
            </a:r>
          </a:p>
          <a:p>
            <a:pPr marL="0" indent="0" algn="ctr" fontAlgn="auto">
              <a:buFont typeface="Wingdings" pitchFamily="2" charset="2"/>
              <a:buNone/>
            </a:pPr>
            <a:r>
              <a:rPr lang="en-US" dirty="0">
                <a:solidFill>
                  <a:schemeClr val="tx1"/>
                </a:solidFill>
              </a:rPr>
              <a:t>Portuguese</a:t>
            </a:r>
          </a:p>
          <a:p>
            <a:pPr marL="0" indent="0" algn="ctr" fontAlgn="auto">
              <a:buFont typeface="Wingdings" pitchFamily="2" charset="2"/>
              <a:buNone/>
            </a:pPr>
            <a:r>
              <a:rPr lang="en-US" dirty="0">
                <a:solidFill>
                  <a:schemeClr val="tx1"/>
                </a:solidFill>
              </a:rPr>
              <a:t>Romanian</a:t>
            </a:r>
          </a:p>
          <a:p>
            <a:pPr marL="0" indent="0" algn="ctr" fontAlgn="auto">
              <a:buFont typeface="Wingdings" pitchFamily="2" charset="2"/>
              <a:buNone/>
            </a:pPr>
            <a:r>
              <a:rPr lang="en-US" dirty="0">
                <a:solidFill>
                  <a:schemeClr val="tx1"/>
                </a:solidFill>
              </a:rPr>
              <a:t>Russian</a:t>
            </a:r>
          </a:p>
          <a:p>
            <a:pPr marL="0" indent="0" algn="ctr" fontAlgn="auto">
              <a:buFont typeface="Wingdings" pitchFamily="2" charset="2"/>
              <a:buNone/>
            </a:pPr>
            <a:r>
              <a:rPr lang="en-US" dirty="0">
                <a:solidFill>
                  <a:schemeClr val="tx1"/>
                </a:solidFill>
              </a:rPr>
              <a:t>Slovak</a:t>
            </a:r>
          </a:p>
          <a:p>
            <a:pPr marL="0" indent="0" algn="ctr" fontAlgn="auto">
              <a:buFont typeface="Wingdings" pitchFamily="2" charset="2"/>
              <a:buNone/>
            </a:pPr>
            <a:r>
              <a:rPr lang="en-US" dirty="0">
                <a:solidFill>
                  <a:schemeClr val="tx1"/>
                </a:solidFill>
              </a:rPr>
              <a:t>Slovenian</a:t>
            </a:r>
          </a:p>
          <a:p>
            <a:pPr marL="0" indent="0" algn="ctr" fontAlgn="auto">
              <a:buFont typeface="Wingdings" pitchFamily="2" charset="2"/>
              <a:buNone/>
            </a:pPr>
            <a:r>
              <a:rPr lang="en-US" dirty="0">
                <a:solidFill>
                  <a:schemeClr val="tx1"/>
                </a:solidFill>
              </a:rPr>
              <a:t>Spanish</a:t>
            </a:r>
          </a:p>
          <a:p>
            <a:pPr marL="0" indent="0" algn="ctr" fontAlgn="auto">
              <a:buFont typeface="Wingdings" pitchFamily="2" charset="2"/>
              <a:buNone/>
            </a:pPr>
            <a:r>
              <a:rPr lang="en-US" dirty="0">
                <a:solidFill>
                  <a:schemeClr val="tx1"/>
                </a:solidFill>
              </a:rPr>
              <a:t>Swedish</a:t>
            </a:r>
          </a:p>
          <a:p>
            <a:pPr marL="0" indent="0" algn="ctr" fontAlgn="auto">
              <a:buFont typeface="Wingdings" pitchFamily="2" charset="2"/>
              <a:buNone/>
            </a:pPr>
            <a:r>
              <a:rPr lang="en-US" dirty="0">
                <a:solidFill>
                  <a:schemeClr val="tx1"/>
                </a:solidFill>
              </a:rPr>
              <a:t>Turkish</a:t>
            </a:r>
          </a:p>
          <a:p>
            <a:pPr marL="0" indent="0" algn="ctr" fontAlgn="auto">
              <a:buFont typeface="Wingdings" pitchFamily="2" charset="2"/>
              <a:buNone/>
            </a:pPr>
            <a:r>
              <a:rPr lang="en-US" dirty="0">
                <a:solidFill>
                  <a:schemeClr val="tx1"/>
                </a:solidFill>
              </a:rPr>
              <a:t>Ukrainian</a:t>
            </a:r>
          </a:p>
          <a:p>
            <a:pPr marL="0" indent="0" algn="ctr" fontAlgn="auto">
              <a:buFont typeface="Wingdings" pitchFamily="2" charset="2"/>
              <a:buNone/>
            </a:pPr>
            <a:r>
              <a:rPr lang="en-US" dirty="0">
                <a:solidFill>
                  <a:schemeClr val="tx1"/>
                </a:solidFill>
              </a:rPr>
              <a:t>Urdu</a:t>
            </a:r>
          </a:p>
          <a:p>
            <a:pPr marL="0" indent="0" algn="ctr" fontAlgn="auto">
              <a:buFont typeface="Wingdings" pitchFamily="2" charset="2"/>
              <a:buNone/>
            </a:pPr>
            <a:r>
              <a:rPr lang="en-US" dirty="0">
                <a:solidFill>
                  <a:schemeClr val="tx1"/>
                </a:solidFill>
              </a:rPr>
              <a:t>Yiddish</a:t>
            </a:r>
          </a:p>
        </p:txBody>
      </p:sp>
    </p:spTree>
    <p:extLst>
      <p:ext uri="{BB962C8B-B14F-4D97-AF65-F5344CB8AC3E}">
        <p14:creationId xmlns:p14="http://schemas.microsoft.com/office/powerpoint/2010/main" val="1878071620"/>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3EF93F58-65E4-75BC-1E41-9030E55BFD0D}"/>
              </a:ext>
            </a:extLst>
          </p:cNvPr>
          <p:cNvGraphicFramePr>
            <a:graphicFrameLocks noGrp="1"/>
          </p:cNvGraphicFramePr>
          <p:nvPr>
            <p:extLst>
              <p:ext uri="{D42A27DB-BD31-4B8C-83A1-F6EECF244321}">
                <p14:modId xmlns:p14="http://schemas.microsoft.com/office/powerpoint/2010/main" val="3664711209"/>
              </p:ext>
            </p:extLst>
          </p:nvPr>
        </p:nvGraphicFramePr>
        <p:xfrm>
          <a:off x="947547" y="1126845"/>
          <a:ext cx="10291953" cy="4815147"/>
        </p:xfrm>
        <a:graphic>
          <a:graphicData uri="http://schemas.openxmlformats.org/drawingml/2006/table">
            <a:tbl>
              <a:tblPr firstRow="1" bandRow="1">
                <a:tableStyleId>{5C22544A-7EE6-4342-B048-85BDC9FD1C3A}</a:tableStyleId>
              </a:tblPr>
              <a:tblGrid>
                <a:gridCol w="2507428">
                  <a:extLst>
                    <a:ext uri="{9D8B030D-6E8A-4147-A177-3AD203B41FA5}">
                      <a16:colId xmlns:a16="http://schemas.microsoft.com/office/drawing/2014/main" val="2728489733"/>
                    </a:ext>
                  </a:extLst>
                </a:gridCol>
                <a:gridCol w="7784525">
                  <a:extLst>
                    <a:ext uri="{9D8B030D-6E8A-4147-A177-3AD203B41FA5}">
                      <a16:colId xmlns:a16="http://schemas.microsoft.com/office/drawing/2014/main" val="939134027"/>
                    </a:ext>
                  </a:extLst>
                </a:gridCol>
              </a:tblGrid>
              <a:tr h="269724">
                <a:tc>
                  <a:txBody>
                    <a:bodyPr/>
                    <a:lstStyle/>
                    <a:p>
                      <a:pPr algn="ctr" fontAlgn="b"/>
                      <a:r>
                        <a:rPr lang="en-US" sz="1400" b="1" kern="1200" dirty="0">
                          <a:solidFill>
                            <a:schemeClr val="bg1"/>
                          </a:solidFill>
                          <a:latin typeface="+mn-lt"/>
                          <a:ea typeface="+mn-ea"/>
                          <a:cs typeface="+mn-cs"/>
                        </a:rPr>
                        <a:t>Suffixes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n-US" sz="1400" b="1" kern="1200" dirty="0">
                          <a:solidFill>
                            <a:schemeClr val="bg1"/>
                          </a:solidFill>
                          <a:latin typeface="+mn-lt"/>
                          <a:ea typeface="+mn-ea"/>
                          <a:cs typeface="+mn-cs"/>
                        </a:rPr>
                        <a:t>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269724">
                <a:tc>
                  <a:txBody>
                    <a:bodyPr/>
                    <a:lstStyle/>
                    <a:p>
                      <a:pPr algn="ctr" fontAlgn="ctr"/>
                      <a:r>
                        <a:rPr lang="en-US" sz="1400" b="0" i="0" u="none" strike="noStrike" kern="1200" dirty="0">
                          <a:solidFill>
                            <a:schemeClr val="tx1"/>
                          </a:solidFill>
                          <a:effectLst/>
                          <a:latin typeface="+mn-lt"/>
                          <a:ea typeface="+mn-ea"/>
                          <a:cs typeface="+mn-cs"/>
                        </a:rPr>
                        <a:t>XXXX</a:t>
                      </a: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80344635"/>
                  </a:ext>
                </a:extLst>
              </a:tr>
              <a:tr h="321476">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In Arabic "IR" means "VULGAR TERM FOR MALE GENITALIA." In Danish "IR" means "CORROSION." </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94F5FA"/>
                    </a:solidFill>
                  </a:tcPr>
                </a:tc>
                <a:extLst>
                  <a:ext uri="{0D108BD9-81ED-4DB2-BD59-A6C34878D82A}">
                    <a16:rowId xmlns:a16="http://schemas.microsoft.com/office/drawing/2014/main" val="817908685"/>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66916704"/>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80660055"/>
                  </a:ext>
                </a:extLst>
              </a:tr>
              <a:tr h="321476">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In Danish, Norwegian and Swedish "RUS" means "INTOXICATION." In Slovenian "US" means "LOUSE."</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94F5FA"/>
                    </a:solidFill>
                  </a:tcPr>
                </a:tc>
                <a:extLst>
                  <a:ext uri="{0D108BD9-81ED-4DB2-BD59-A6C34878D82A}">
                    <a16:rowId xmlns:a16="http://schemas.microsoft.com/office/drawing/2014/main" val="2646625401"/>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In Greek "IO" means "VIRUS." In Japanese "GI" means "HEMORRHOID." </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94F5FA"/>
                    </a:solidFill>
                  </a:tcPr>
                </a:tc>
                <a:extLst>
                  <a:ext uri="{0D108BD9-81ED-4DB2-BD59-A6C34878D82A}">
                    <a16:rowId xmlns:a16="http://schemas.microsoft.com/office/drawing/2014/main" val="2340628833"/>
                  </a:ext>
                </a:extLst>
              </a:tr>
              <a:tr h="321476">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In Slovenian "SR" means "(TO) DEFECATE." In Swedish "SR" means "SORE OR ULCER." In Yiddish "SR" means "ACRID OR CAUSTIC." </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94F5FA"/>
                    </a:solidFill>
                  </a:tcPr>
                </a:tc>
                <a:extLst>
                  <a:ext uri="{0D108BD9-81ED-4DB2-BD59-A6C34878D82A}">
                    <a16:rowId xmlns:a16="http://schemas.microsoft.com/office/drawing/2014/main" val="2630572908"/>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In Hungarian "VR" means "BLOOD." </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94F5FA"/>
                    </a:solidFill>
                  </a:tcPr>
                </a:tc>
                <a:extLst>
                  <a:ext uri="{0D108BD9-81ED-4DB2-BD59-A6C34878D82A}">
                    <a16:rowId xmlns:a16="http://schemas.microsoft.com/office/drawing/2014/main" val="376255521"/>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49729322"/>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In Japanese "GE" means "VULGAR TERM FOR (TO) VOMIT." </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94F5FA"/>
                    </a:solidFill>
                  </a:tcPr>
                </a:tc>
                <a:extLst>
                  <a:ext uri="{0D108BD9-81ED-4DB2-BD59-A6C34878D82A}">
                    <a16:rowId xmlns:a16="http://schemas.microsoft.com/office/drawing/2014/main" val="3943911059"/>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In Arabic "NI" means "VULGAR TERM FOR DRUG OR MINT." </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94F5FA"/>
                    </a:solidFill>
                  </a:tcPr>
                </a:tc>
                <a:extLst>
                  <a:ext uri="{0D108BD9-81ED-4DB2-BD59-A6C34878D82A}">
                    <a16:rowId xmlns:a16="http://schemas.microsoft.com/office/drawing/2014/main" val="3747407191"/>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In Japanese "HE" means "FLATULENCE." </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94F5FA"/>
                    </a:solidFill>
                  </a:tcPr>
                </a:tc>
                <a:extLst>
                  <a:ext uri="{0D108BD9-81ED-4DB2-BD59-A6C34878D82A}">
                    <a16:rowId xmlns:a16="http://schemas.microsoft.com/office/drawing/2014/main" val="1764132952"/>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87623789"/>
                  </a:ext>
                </a:extLst>
              </a:tr>
              <a:tr h="269724">
                <a:tc>
                  <a:txBody>
                    <a:bodyPr/>
                    <a:lstStyle/>
                    <a:p>
                      <a:pPr algn="ctr" fontAlgn="ctr"/>
                      <a:r>
                        <a:rPr kumimoji="0" lang="en-US" sz="1400" b="0" i="0" u="none" strike="noStrike" kern="1200" cap="none" spc="0" normalizeH="0" baseline="0" noProof="0" dirty="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175" cap="flat" cmpd="sng" algn="ctr">
                      <a:noFill/>
                      <a:prstDash val="solid"/>
                      <a:round/>
                      <a:headEnd type="none" w="med" len="med"/>
                      <a:tailEnd type="none" w="med" len="med"/>
                    </a:lnT>
                    <a:lnB w="6350" cmpd="sng">
                      <a:noFill/>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4902020"/>
                  </a:ext>
                </a:extLst>
              </a:tr>
            </a:tbl>
          </a:graphicData>
        </a:graphic>
      </p:graphicFrame>
      <p:sp>
        <p:nvSpPr>
          <p:cNvPr id="10" name="Title 1">
            <a:extLst>
              <a:ext uri="{FF2B5EF4-FFF2-40B4-BE49-F238E27FC236}">
                <a16:creationId xmlns:a16="http://schemas.microsoft.com/office/drawing/2014/main" id="{ED47AF72-C5A6-7B97-EA52-148081C0395F}"/>
              </a:ext>
            </a:extLst>
          </p:cNvPr>
          <p:cNvSpPr>
            <a:spLocks noGrp="1"/>
          </p:cNvSpPr>
          <p:nvPr>
            <p:ph type="title"/>
          </p:nvPr>
        </p:nvSpPr>
        <p:spPr>
          <a:xfrm>
            <a:off x="184288" y="0"/>
            <a:ext cx="11725137" cy="441916"/>
          </a:xfrm>
        </p:spPr>
        <p:txBody>
          <a:bodyPr/>
          <a:lstStyle/>
          <a:p>
            <a:r>
              <a:rPr lang="en-US" dirty="0"/>
              <a:t>Linguistics Screening - </a:t>
            </a:r>
            <a:r>
              <a:rPr lang="en-US" dirty="0">
                <a:solidFill>
                  <a:srgbClr val="1D3D7C"/>
                </a:solidFill>
              </a:rPr>
              <a:t>Results</a:t>
            </a:r>
          </a:p>
        </p:txBody>
      </p:sp>
      <p:sp>
        <p:nvSpPr>
          <p:cNvPr id="11" name="Text Placeholder 2">
            <a:extLst>
              <a:ext uri="{FF2B5EF4-FFF2-40B4-BE49-F238E27FC236}">
                <a16:creationId xmlns:a16="http://schemas.microsoft.com/office/drawing/2014/main" id="{69F9DBC5-232D-8AEF-546C-EB51DB4A93E9}"/>
              </a:ext>
            </a:extLst>
          </p:cNvPr>
          <p:cNvSpPr>
            <a:spLocks noGrp="1"/>
          </p:cNvSpPr>
          <p:nvPr>
            <p:ph type="body" sz="quarter" idx="10"/>
          </p:nvPr>
        </p:nvSpPr>
        <p:spPr>
          <a:xfrm>
            <a:off x="184288" y="606287"/>
            <a:ext cx="11725137" cy="246221"/>
          </a:xfrm>
        </p:spPr>
        <p:txBody>
          <a:bodyPr/>
          <a:lstStyle/>
          <a:p>
            <a:r>
              <a:rPr lang="en-US" dirty="0"/>
              <a:t>Comments and Considerations</a:t>
            </a:r>
          </a:p>
        </p:txBody>
      </p:sp>
      <p:sp>
        <p:nvSpPr>
          <p:cNvPr id="3" name="Rectangle 1230">
            <a:extLst>
              <a:ext uri="{FF2B5EF4-FFF2-40B4-BE49-F238E27FC236}">
                <a16:creationId xmlns:a16="http://schemas.microsoft.com/office/drawing/2014/main" id="{B3790C80-B1E8-BDE0-AFE0-8B227C7D6148}"/>
              </a:ext>
            </a:extLst>
          </p:cNvPr>
          <p:cNvSpPr>
            <a:spLocks noChangeArrowheads="1"/>
          </p:cNvSpPr>
          <p:nvPr/>
        </p:nvSpPr>
        <p:spPr bwMode="auto">
          <a:xfrm>
            <a:off x="184288" y="6040708"/>
            <a:ext cx="494016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Linguistic comments in blue are considered to be of concern.</a:t>
            </a:r>
          </a:p>
        </p:txBody>
      </p:sp>
    </p:spTree>
    <p:extLst>
      <p:ext uri="{BB962C8B-B14F-4D97-AF65-F5344CB8AC3E}">
        <p14:creationId xmlns:p14="http://schemas.microsoft.com/office/powerpoint/2010/main" val="1288145302"/>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3EF93F58-65E4-75BC-1E41-9030E55BFD0D}"/>
              </a:ext>
            </a:extLst>
          </p:cNvPr>
          <p:cNvGraphicFramePr>
            <a:graphicFrameLocks noGrp="1"/>
          </p:cNvGraphicFramePr>
          <p:nvPr>
            <p:extLst>
              <p:ext uri="{D42A27DB-BD31-4B8C-83A1-F6EECF244321}">
                <p14:modId xmlns:p14="http://schemas.microsoft.com/office/powerpoint/2010/main" val="3184673348"/>
              </p:ext>
            </p:extLst>
          </p:nvPr>
        </p:nvGraphicFramePr>
        <p:xfrm>
          <a:off x="947547" y="1126845"/>
          <a:ext cx="10291953" cy="2261296"/>
        </p:xfrm>
        <a:graphic>
          <a:graphicData uri="http://schemas.openxmlformats.org/drawingml/2006/table">
            <a:tbl>
              <a:tblPr firstRow="1" bandRow="1">
                <a:tableStyleId>{5C22544A-7EE6-4342-B048-85BDC9FD1C3A}</a:tableStyleId>
              </a:tblPr>
              <a:tblGrid>
                <a:gridCol w="2507428">
                  <a:extLst>
                    <a:ext uri="{9D8B030D-6E8A-4147-A177-3AD203B41FA5}">
                      <a16:colId xmlns:a16="http://schemas.microsoft.com/office/drawing/2014/main" val="2728489733"/>
                    </a:ext>
                  </a:extLst>
                </a:gridCol>
                <a:gridCol w="7784525">
                  <a:extLst>
                    <a:ext uri="{9D8B030D-6E8A-4147-A177-3AD203B41FA5}">
                      <a16:colId xmlns:a16="http://schemas.microsoft.com/office/drawing/2014/main" val="939134027"/>
                    </a:ext>
                  </a:extLst>
                </a:gridCol>
              </a:tblGrid>
              <a:tr h="269724">
                <a:tc>
                  <a:txBody>
                    <a:bodyPr/>
                    <a:lstStyle/>
                    <a:p>
                      <a:pPr algn="ctr" fontAlgn="b"/>
                      <a:r>
                        <a:rPr lang="en-US" sz="1400" b="1" kern="1200" dirty="0">
                          <a:solidFill>
                            <a:schemeClr val="bg1"/>
                          </a:solidFill>
                          <a:latin typeface="+mn-lt"/>
                          <a:ea typeface="+mn-ea"/>
                          <a:cs typeface="+mn-cs"/>
                        </a:rPr>
                        <a:t>Suffixes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tc>
                  <a:txBody>
                    <a:bodyPr/>
                    <a:lstStyle/>
                    <a:p>
                      <a:pPr algn="ctr" fontAlgn="b"/>
                      <a:r>
                        <a:rPr lang="en-US" sz="1400" b="1" kern="1200" dirty="0">
                          <a:solidFill>
                            <a:schemeClr val="bg1"/>
                          </a:solidFill>
                          <a:latin typeface="+mn-lt"/>
                          <a:ea typeface="+mn-ea"/>
                          <a:cs typeface="+mn-cs"/>
                        </a:rPr>
                        <a:t>Linguistic Comments</a:t>
                      </a:r>
                    </a:p>
                  </a:txBody>
                  <a:tcPr marL="9525"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1D3D7C"/>
                    </a:solidFill>
                  </a:tcPr>
                </a:tc>
                <a:extLst>
                  <a:ext uri="{0D108BD9-81ED-4DB2-BD59-A6C34878D82A}">
                    <a16:rowId xmlns:a16="http://schemas.microsoft.com/office/drawing/2014/main" val="4202618725"/>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9540203"/>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In Japanese "HE" means "FLATULENCE." </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rgbClr val="94F5FA"/>
                    </a:solidFill>
                  </a:tcPr>
                </a:tc>
                <a:extLst>
                  <a:ext uri="{0D108BD9-81ED-4DB2-BD59-A6C34878D82A}">
                    <a16:rowId xmlns:a16="http://schemas.microsoft.com/office/drawing/2014/main" val="2580344635"/>
                  </a:ext>
                </a:extLst>
              </a:tr>
              <a:tr h="321476">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17908685"/>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66916704"/>
                  </a:ext>
                </a:extLst>
              </a:tr>
              <a:tr h="269724">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80660055"/>
                  </a:ext>
                </a:extLst>
              </a:tr>
              <a:tr h="321476">
                <a:tc>
                  <a:txBody>
                    <a:bodyPr/>
                    <a:lstStyle/>
                    <a:p>
                      <a:pPr algn="ctr" fontAlgn="ctr"/>
                      <a:r>
                        <a:rPr kumimoji="0" lang="en-US" sz="1400" b="0" i="0" u="none" strike="noStrike" kern="1200" cap="none" spc="0" normalizeH="0" baseline="0" noProof="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6625401"/>
                  </a:ext>
                </a:extLst>
              </a:tr>
              <a:tr h="269724">
                <a:tc>
                  <a:txBody>
                    <a:bodyPr/>
                    <a:lstStyle/>
                    <a:p>
                      <a:pPr algn="ctr" fontAlgn="ctr"/>
                      <a:r>
                        <a:rPr kumimoji="0" lang="en-US" sz="1400" b="0" i="0" u="none" strike="noStrike" kern="1200" cap="none" spc="0" normalizeH="0" baseline="0" noProof="0" dirty="0">
                          <a:ln>
                            <a:noFill/>
                          </a:ln>
                          <a:solidFill>
                            <a:srgbClr val="000000"/>
                          </a:solidFill>
                          <a:effectLst/>
                          <a:uLnTx/>
                          <a:uFillTx/>
                          <a:latin typeface="Open Sans"/>
                          <a:ea typeface="+mn-ea"/>
                          <a:cs typeface="+mn-cs"/>
                        </a:rPr>
                        <a:t>XXXX</a:t>
                      </a:r>
                      <a:endParaRPr lang="en-US" sz="1400" b="0" i="0" u="none" strike="noStrike" kern="1200" dirty="0">
                        <a:solidFill>
                          <a:schemeClr val="tx1"/>
                        </a:solidFill>
                        <a:effectLst/>
                        <a:latin typeface="+mn-lt"/>
                        <a:ea typeface="+mn-ea"/>
                        <a:cs typeface="+mn-cs"/>
                      </a:endParaRPr>
                    </a:p>
                  </a:txBody>
                  <a:tcPr marL="9525" marR="9525" marT="9525" marB="0" anchor="ctr">
                    <a:lnL w="6350" cmpd="sng">
                      <a:noFill/>
                    </a:lnL>
                    <a:lnR w="38100" cap="flat" cmpd="sng" algn="ctr">
                      <a:solidFill>
                        <a:srgbClr val="F2F2F2"/>
                      </a:solidFill>
                      <a:prstDash val="solid"/>
                      <a:round/>
                      <a:headEnd type="none" w="med" len="med"/>
                      <a:tailEnd type="none" w="med" len="med"/>
                    </a:lnR>
                    <a:lnT w="381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r>
                        <a:rPr lang="en-US" sz="1400" b="0" i="0" u="none" strike="noStrike" dirty="0">
                          <a:solidFill>
                            <a:srgbClr val="000000"/>
                          </a:solidFill>
                          <a:effectLst/>
                          <a:latin typeface="+mn-lt"/>
                        </a:rPr>
                        <a:t>No notable linguistic comments.</a:t>
                      </a:r>
                    </a:p>
                  </a:txBody>
                  <a:tcPr marL="36576" marR="9525" marT="9525" marB="0" anchor="ctr">
                    <a:lnL w="38100" cap="flat" cmpd="sng" algn="ctr">
                      <a:solidFill>
                        <a:srgbClr val="F2F2F2"/>
                      </a:solidFill>
                      <a:prstDash val="solid"/>
                      <a:round/>
                      <a:headEnd type="none" w="med" len="med"/>
                      <a:tailEnd type="none" w="med" len="med"/>
                    </a:lnL>
                    <a:lnR w="38100" cap="flat" cmpd="sng" algn="ctr">
                      <a:solidFill>
                        <a:srgbClr val="F2F2F2"/>
                      </a:solidFill>
                      <a:prstDash val="solid"/>
                      <a:round/>
                      <a:headEnd type="none" w="med" len="med"/>
                      <a:tailEnd type="none" w="med" len="med"/>
                    </a:lnR>
                    <a:lnT w="38100" cap="flat" cmpd="sng" algn="ctr">
                      <a:solidFill>
                        <a:srgbClr val="F2F2F2"/>
                      </a:solidFill>
                      <a:prstDash val="solid"/>
                      <a:round/>
                      <a:headEnd type="none" w="med" len="med"/>
                      <a:tailEnd type="none" w="med" len="med"/>
                    </a:lnT>
                    <a:lnB w="3810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40628833"/>
                  </a:ext>
                </a:extLst>
              </a:tr>
            </a:tbl>
          </a:graphicData>
        </a:graphic>
      </p:graphicFrame>
      <p:sp>
        <p:nvSpPr>
          <p:cNvPr id="10" name="Title 1">
            <a:extLst>
              <a:ext uri="{FF2B5EF4-FFF2-40B4-BE49-F238E27FC236}">
                <a16:creationId xmlns:a16="http://schemas.microsoft.com/office/drawing/2014/main" id="{ED47AF72-C5A6-7B97-EA52-148081C0395F}"/>
              </a:ext>
            </a:extLst>
          </p:cNvPr>
          <p:cNvSpPr>
            <a:spLocks noGrp="1"/>
          </p:cNvSpPr>
          <p:nvPr>
            <p:ph type="title"/>
          </p:nvPr>
        </p:nvSpPr>
        <p:spPr>
          <a:xfrm>
            <a:off x="184288" y="0"/>
            <a:ext cx="11725137" cy="441916"/>
          </a:xfrm>
        </p:spPr>
        <p:txBody>
          <a:bodyPr/>
          <a:lstStyle/>
          <a:p>
            <a:r>
              <a:rPr lang="en-US" dirty="0"/>
              <a:t>Linguistics Screening - </a:t>
            </a:r>
            <a:r>
              <a:rPr lang="en-US" dirty="0">
                <a:solidFill>
                  <a:srgbClr val="1D3D7C"/>
                </a:solidFill>
              </a:rPr>
              <a:t>Results (Cont.)</a:t>
            </a:r>
          </a:p>
        </p:txBody>
      </p:sp>
      <p:sp>
        <p:nvSpPr>
          <p:cNvPr id="11" name="Text Placeholder 2">
            <a:extLst>
              <a:ext uri="{FF2B5EF4-FFF2-40B4-BE49-F238E27FC236}">
                <a16:creationId xmlns:a16="http://schemas.microsoft.com/office/drawing/2014/main" id="{69F9DBC5-232D-8AEF-546C-EB51DB4A93E9}"/>
              </a:ext>
            </a:extLst>
          </p:cNvPr>
          <p:cNvSpPr>
            <a:spLocks noGrp="1"/>
          </p:cNvSpPr>
          <p:nvPr>
            <p:ph type="body" sz="quarter" idx="10"/>
          </p:nvPr>
        </p:nvSpPr>
        <p:spPr>
          <a:xfrm>
            <a:off x="184288" y="606287"/>
            <a:ext cx="11725137" cy="246221"/>
          </a:xfrm>
        </p:spPr>
        <p:txBody>
          <a:bodyPr/>
          <a:lstStyle/>
          <a:p>
            <a:r>
              <a:rPr lang="en-US" dirty="0"/>
              <a:t>Comments and Considerations</a:t>
            </a:r>
          </a:p>
        </p:txBody>
      </p:sp>
      <p:sp>
        <p:nvSpPr>
          <p:cNvPr id="3" name="Rectangle 1230">
            <a:extLst>
              <a:ext uri="{FF2B5EF4-FFF2-40B4-BE49-F238E27FC236}">
                <a16:creationId xmlns:a16="http://schemas.microsoft.com/office/drawing/2014/main" id="{B3790C80-B1E8-BDE0-AFE0-8B227C7D6148}"/>
              </a:ext>
            </a:extLst>
          </p:cNvPr>
          <p:cNvSpPr>
            <a:spLocks noChangeArrowheads="1"/>
          </p:cNvSpPr>
          <p:nvPr/>
        </p:nvSpPr>
        <p:spPr bwMode="auto">
          <a:xfrm>
            <a:off x="184288" y="6040708"/>
            <a:ext cx="494016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200" i="1" dirty="0">
                <a:solidFill>
                  <a:schemeClr val="tx1"/>
                </a:solidFill>
                <a:latin typeface="+mn-lt"/>
              </a:rPr>
              <a:t>Linguistic comments in blue are considered to be of concern.</a:t>
            </a:r>
          </a:p>
        </p:txBody>
      </p:sp>
    </p:spTree>
    <p:extLst>
      <p:ext uri="{BB962C8B-B14F-4D97-AF65-F5344CB8AC3E}">
        <p14:creationId xmlns:p14="http://schemas.microsoft.com/office/powerpoint/2010/main" val="3993233378"/>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B31A5-8BF3-334C-B276-F656ECA31016}"/>
              </a:ext>
            </a:extLst>
          </p:cNvPr>
          <p:cNvSpPr>
            <a:spLocks noGrp="1"/>
          </p:cNvSpPr>
          <p:nvPr>
            <p:ph type="title"/>
          </p:nvPr>
        </p:nvSpPr>
        <p:spPr/>
        <p:txBody>
          <a:bodyPr/>
          <a:lstStyle/>
          <a:p>
            <a:r>
              <a:rPr lang="en-US" dirty="0"/>
              <a:t>Methodology</a:t>
            </a:r>
          </a:p>
        </p:txBody>
      </p:sp>
      <p:grpSp>
        <p:nvGrpSpPr>
          <p:cNvPr id="4" name="Group 3">
            <a:extLst>
              <a:ext uri="{FF2B5EF4-FFF2-40B4-BE49-F238E27FC236}">
                <a16:creationId xmlns:a16="http://schemas.microsoft.com/office/drawing/2014/main" id="{A5B5D890-27B7-4EE8-6BCD-AD7002F75DE3}"/>
              </a:ext>
            </a:extLst>
          </p:cNvPr>
          <p:cNvGrpSpPr>
            <a:grpSpLocks noChangeAspect="1"/>
          </p:cNvGrpSpPr>
          <p:nvPr/>
        </p:nvGrpSpPr>
        <p:grpSpPr>
          <a:xfrm>
            <a:off x="285116" y="1349395"/>
            <a:ext cx="1791225" cy="1800000"/>
            <a:chOff x="232087" y="1782772"/>
            <a:chExt cx="2448417" cy="2460404"/>
          </a:xfrm>
        </p:grpSpPr>
        <p:sp>
          <p:nvSpPr>
            <p:cNvPr id="5" name="Rounded Rectangle 4">
              <a:extLst>
                <a:ext uri="{FF2B5EF4-FFF2-40B4-BE49-F238E27FC236}">
                  <a16:creationId xmlns:a16="http://schemas.microsoft.com/office/drawing/2014/main" id="{87566AF7-A40B-1C83-73C8-26A4FE429F7D}"/>
                </a:ext>
              </a:extLst>
            </p:cNvPr>
            <p:cNvSpPr/>
            <p:nvPr/>
          </p:nvSpPr>
          <p:spPr>
            <a:xfrm>
              <a:off x="232087" y="1799512"/>
              <a:ext cx="1800124" cy="2426924"/>
            </a:xfrm>
            <a:prstGeom prst="roundRect">
              <a:avLst/>
            </a:prstGeom>
            <a:noFill/>
            <a:ln w="28575">
              <a:solidFill>
                <a:srgbClr val="062E8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hevron 5">
              <a:extLst>
                <a:ext uri="{FF2B5EF4-FFF2-40B4-BE49-F238E27FC236}">
                  <a16:creationId xmlns:a16="http://schemas.microsoft.com/office/drawing/2014/main" id="{EF564622-1B80-33F1-B696-863E84EA7241}"/>
                </a:ext>
              </a:extLst>
            </p:cNvPr>
            <p:cNvSpPr/>
            <p:nvPr/>
          </p:nvSpPr>
          <p:spPr>
            <a:xfrm>
              <a:off x="1612389" y="1782772"/>
              <a:ext cx="1068115" cy="2460404"/>
            </a:xfrm>
            <a:prstGeom prst="chevron">
              <a:avLst>
                <a:gd name="adj" fmla="val 5381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ounded Rectangle 6">
              <a:extLst>
                <a:ext uri="{FF2B5EF4-FFF2-40B4-BE49-F238E27FC236}">
                  <a16:creationId xmlns:a16="http://schemas.microsoft.com/office/drawing/2014/main" id="{D2A75C9E-6826-C832-175E-1EEDF9A13CE6}"/>
                </a:ext>
              </a:extLst>
            </p:cNvPr>
            <p:cNvSpPr/>
            <p:nvPr/>
          </p:nvSpPr>
          <p:spPr>
            <a:xfrm>
              <a:off x="468762" y="193779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2E08CD6C-AD92-015F-7C98-D8A6D4C0A325}"/>
                </a:ext>
              </a:extLst>
            </p:cNvPr>
            <p:cNvSpPr/>
            <p:nvPr/>
          </p:nvSpPr>
          <p:spPr>
            <a:xfrm>
              <a:off x="538545" y="199757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Safety Research</a:t>
              </a:r>
            </a:p>
          </p:txBody>
        </p:sp>
      </p:grpSp>
      <p:grpSp>
        <p:nvGrpSpPr>
          <p:cNvPr id="9" name="Group 8">
            <a:extLst>
              <a:ext uri="{FF2B5EF4-FFF2-40B4-BE49-F238E27FC236}">
                <a16:creationId xmlns:a16="http://schemas.microsoft.com/office/drawing/2014/main" id="{B948BC1E-5E84-07DE-D503-6FB32D26B339}"/>
              </a:ext>
            </a:extLst>
          </p:cNvPr>
          <p:cNvGrpSpPr>
            <a:grpSpLocks noChangeAspect="1"/>
          </p:cNvGrpSpPr>
          <p:nvPr/>
        </p:nvGrpSpPr>
        <p:grpSpPr>
          <a:xfrm>
            <a:off x="285108" y="3580387"/>
            <a:ext cx="1791231" cy="1800000"/>
            <a:chOff x="4786777" y="1766032"/>
            <a:chExt cx="2448417" cy="2460404"/>
          </a:xfrm>
        </p:grpSpPr>
        <p:sp>
          <p:nvSpPr>
            <p:cNvPr id="10" name="Rounded Rectangle 9">
              <a:extLst>
                <a:ext uri="{FF2B5EF4-FFF2-40B4-BE49-F238E27FC236}">
                  <a16:creationId xmlns:a16="http://schemas.microsoft.com/office/drawing/2014/main" id="{69E0874B-DC11-998A-5DEE-3909AE0EEDA0}"/>
                </a:ext>
              </a:extLst>
            </p:cNvPr>
            <p:cNvSpPr/>
            <p:nvPr/>
          </p:nvSpPr>
          <p:spPr>
            <a:xfrm>
              <a:off x="4786777" y="1782772"/>
              <a:ext cx="1800124" cy="2426924"/>
            </a:xfrm>
            <a:prstGeom prst="roundRect">
              <a:avLst/>
            </a:prstGeom>
            <a:noFill/>
            <a:ln w="28575">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hevron 10">
              <a:extLst>
                <a:ext uri="{FF2B5EF4-FFF2-40B4-BE49-F238E27FC236}">
                  <a16:creationId xmlns:a16="http://schemas.microsoft.com/office/drawing/2014/main" id="{2A14D66F-B7C4-42B5-FFAF-6500EEE66FDC}"/>
                </a:ext>
              </a:extLst>
            </p:cNvPr>
            <p:cNvSpPr/>
            <p:nvPr/>
          </p:nvSpPr>
          <p:spPr>
            <a:xfrm>
              <a:off x="6167079" y="1766032"/>
              <a:ext cx="1068115" cy="2460404"/>
            </a:xfrm>
            <a:prstGeom prst="chevron">
              <a:avLst>
                <a:gd name="adj" fmla="val 5381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ounded Rectangle 11">
              <a:extLst>
                <a:ext uri="{FF2B5EF4-FFF2-40B4-BE49-F238E27FC236}">
                  <a16:creationId xmlns:a16="http://schemas.microsoft.com/office/drawing/2014/main" id="{85800A34-5788-C989-6762-C69F5709BCD6}"/>
                </a:ext>
              </a:extLst>
            </p:cNvPr>
            <p:cNvSpPr/>
            <p:nvPr/>
          </p:nvSpPr>
          <p:spPr>
            <a:xfrm>
              <a:off x="5023452" y="1921054"/>
              <a:ext cx="1733798" cy="2102305"/>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1A1601CE-90C7-3EDD-0D32-590A20DD730B}"/>
                </a:ext>
              </a:extLst>
            </p:cNvPr>
            <p:cNvSpPr/>
            <p:nvPr/>
          </p:nvSpPr>
          <p:spPr>
            <a:xfrm>
              <a:off x="5093235" y="1980832"/>
              <a:ext cx="1594232" cy="1989289"/>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Market Research</a:t>
              </a:r>
            </a:p>
          </p:txBody>
        </p:sp>
      </p:grpSp>
      <p:sp>
        <p:nvSpPr>
          <p:cNvPr id="14" name="Rounded Rectangle 13">
            <a:extLst>
              <a:ext uri="{FF2B5EF4-FFF2-40B4-BE49-F238E27FC236}">
                <a16:creationId xmlns:a16="http://schemas.microsoft.com/office/drawing/2014/main" id="{0838C9BD-48CC-34CF-7D74-2EEB3C4504DB}"/>
              </a:ext>
            </a:extLst>
          </p:cNvPr>
          <p:cNvSpPr/>
          <p:nvPr/>
        </p:nvSpPr>
        <p:spPr>
          <a:xfrm>
            <a:off x="9409253" y="811361"/>
            <a:ext cx="2410236" cy="4291258"/>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861D5FD6-4689-E18A-9CC5-B8B4FFCA8D94}"/>
              </a:ext>
            </a:extLst>
          </p:cNvPr>
          <p:cNvSpPr/>
          <p:nvPr/>
        </p:nvSpPr>
        <p:spPr>
          <a:xfrm>
            <a:off x="9477386" y="872841"/>
            <a:ext cx="2273970" cy="4183905"/>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 </a:t>
            </a:r>
            <a:r>
              <a:rPr kumimoji="0" lang="en-US" sz="1200" b="0" i="0" u="none" strike="noStrike" cap="none" normalizeH="0" baseline="0" dirty="0">
                <a:ln>
                  <a:noFill/>
                </a:ln>
                <a:solidFill>
                  <a:schemeClr val="tx1"/>
                </a:solidFill>
                <a:effectLst/>
                <a:latin typeface="+mn-lt"/>
                <a:ea typeface="MS PGothic" pitchFamily="34" charset="-128"/>
              </a:rPr>
              <a:t>Name Safety </a:t>
            </a:r>
            <a:r>
              <a:rPr kumimoji="0" lang="en-US" sz="1200" b="1" i="0" u="none" strike="noStrike" cap="none" normalizeH="0" baseline="0" dirty="0">
                <a:ln>
                  <a:noFill/>
                </a:ln>
                <a:solidFill>
                  <a:schemeClr val="tx1"/>
                </a:solidFill>
                <a:effectLst/>
                <a:latin typeface="+mn-lt"/>
                <a:ea typeface="MS PGothic" pitchFamily="34" charset="-128"/>
              </a:rPr>
              <a:t>/</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Marketing</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mn-lt"/>
                <a:ea typeface="MS PGothic" pitchFamily="34" charset="-128"/>
              </a:rPr>
              <a:t>Recommendations</a:t>
            </a:r>
          </a:p>
          <a:p>
            <a:pPr algn="ctr"/>
            <a:endParaRPr lang="en-US" dirty="0"/>
          </a:p>
          <a:p>
            <a:pPr algn="ctr"/>
            <a:endParaRPr lang="en-US" dirty="0"/>
          </a:p>
        </p:txBody>
      </p:sp>
      <p:sp>
        <p:nvSpPr>
          <p:cNvPr id="16" name="Rounded Rectangle 31">
            <a:extLst>
              <a:ext uri="{FF2B5EF4-FFF2-40B4-BE49-F238E27FC236}">
                <a16:creationId xmlns:a16="http://schemas.microsoft.com/office/drawing/2014/main" id="{4EFA26DC-B04E-8FC3-7077-A01BF3DD4134}"/>
              </a:ext>
            </a:extLst>
          </p:cNvPr>
          <p:cNvSpPr/>
          <p:nvPr/>
        </p:nvSpPr>
        <p:spPr>
          <a:xfrm>
            <a:off x="2264345" y="811360"/>
            <a:ext cx="6779071" cy="2876071"/>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2">
            <a:extLst>
              <a:ext uri="{FF2B5EF4-FFF2-40B4-BE49-F238E27FC236}">
                <a16:creationId xmlns:a16="http://schemas.microsoft.com/office/drawing/2014/main" id="{F7083BCB-5EBD-62A6-5697-DDD52F3B0DA8}"/>
              </a:ext>
            </a:extLst>
          </p:cNvPr>
          <p:cNvSpPr/>
          <p:nvPr/>
        </p:nvSpPr>
        <p:spPr>
          <a:xfrm>
            <a:off x="2329829" y="881134"/>
            <a:ext cx="6648103" cy="2736523"/>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8" name="Table 52">
            <a:extLst>
              <a:ext uri="{FF2B5EF4-FFF2-40B4-BE49-F238E27FC236}">
                <a16:creationId xmlns:a16="http://schemas.microsoft.com/office/drawing/2014/main" id="{93C84A45-7F1E-5277-2AA4-BD7702BB8E4F}"/>
              </a:ext>
            </a:extLst>
          </p:cNvPr>
          <p:cNvGraphicFramePr>
            <a:graphicFrameLocks noGrp="1"/>
          </p:cNvGraphicFramePr>
          <p:nvPr>
            <p:extLst>
              <p:ext uri="{D42A27DB-BD31-4B8C-83A1-F6EECF244321}">
                <p14:modId xmlns:p14="http://schemas.microsoft.com/office/powerpoint/2010/main" val="997963087"/>
              </p:ext>
            </p:extLst>
          </p:nvPr>
        </p:nvGraphicFramePr>
        <p:xfrm>
          <a:off x="2354948" y="881134"/>
          <a:ext cx="6622984" cy="2724280"/>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4908852">
                  <a:extLst>
                    <a:ext uri="{9D8B030D-6E8A-4147-A177-3AD203B41FA5}">
                      <a16:colId xmlns:a16="http://schemas.microsoft.com/office/drawing/2014/main" val="1156576257"/>
                    </a:ext>
                  </a:extLst>
                </a:gridCol>
              </a:tblGrid>
              <a:tr h="591003">
                <a:tc>
                  <a:txBody>
                    <a:body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Expert Panel Internal Review</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USAN/INN Prescreening</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defRPr/>
                      </a:pPr>
                      <a:r>
                        <a:rPr kumimoji="0" lang="en-US" sz="1100" b="0" i="0" u="none" strike="noStrike" kern="1200" cap="none" normalizeH="0" baseline="0" dirty="0" err="1">
                          <a:ln>
                            <a:noFill/>
                          </a:ln>
                          <a:solidFill>
                            <a:schemeClr val="tx1"/>
                          </a:solidFill>
                          <a:effectLst/>
                          <a:latin typeface="+mn-lt"/>
                          <a:ea typeface="MS PGothic" pitchFamily="34" charset="-128"/>
                          <a:cs typeface="+mn-cs"/>
                        </a:rPr>
                        <a:t>POCA</a:t>
                      </a:r>
                      <a:r>
                        <a:rPr kumimoji="0" lang="en-US" sz="1100" b="0" i="0" u="none" strike="noStrike" kern="1200" cap="none" normalizeH="0" baseline="0" dirty="0">
                          <a:ln>
                            <a:noFill/>
                          </a:ln>
                          <a:solidFill>
                            <a:schemeClr val="tx1"/>
                          </a:solidFill>
                          <a:effectLst/>
                          <a:latin typeface="+mn-lt"/>
                          <a:ea typeface="MS PGothic" pitchFamily="34" charset="-128"/>
                          <a:cs typeface="+mn-cs"/>
                        </a:rPr>
                        <a:t> Analysis*</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defRPr/>
                      </a:pPr>
                      <a:r>
                        <a:rPr kumimoji="0" lang="en-US" sz="1100" b="0" i="0" u="none" strike="noStrike" kern="1200" cap="none" normalizeH="0" baseline="0" dirty="0">
                          <a:ln>
                            <a:noFill/>
                          </a:ln>
                          <a:solidFill>
                            <a:schemeClr val="tx1"/>
                          </a:solidFill>
                          <a:effectLst/>
                          <a:latin typeface="+mn-lt"/>
                          <a:ea typeface="MS PGothic" pitchFamily="34" charset="-128"/>
                          <a:cs typeface="+mn-cs"/>
                        </a:rPr>
                        <a:t>Drug/Medical References Search</a:t>
                      </a: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no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1700826"/>
                  </a:ext>
                </a:extLst>
              </a:tr>
              <a:tr h="591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Prescription Simulation Study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Unaided prescription interpretation</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Written, Verbal and Computerized Prescriptions</a:t>
                      </a: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68255730"/>
                  </a:ext>
                </a:extLst>
              </a:tr>
              <a:tr h="1471849">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DSI</a:t>
                      </a:r>
                      <a:r>
                        <a:rPr kumimoji="0" lang="en-US" sz="1200" b="0" i="0" u="none" strike="noStrike" cap="none" normalizeH="0" baseline="0" dirty="0">
                          <a:ln>
                            <a:noFill/>
                          </a:ln>
                          <a:solidFill>
                            <a:schemeClr val="tx1"/>
                          </a:solidFill>
                          <a:effectLst/>
                          <a:latin typeface="+mn-lt"/>
                          <a:ea typeface="MS PGothic" pitchFamily="34" charset="-128"/>
                        </a:rPr>
                        <a:t> Health Care Professional Survey</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Suffix Meaning (Unaided)</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Existing Suffix Identification (Unaided)</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Existing Abbreviation Identification (Unaided)</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Promotional Review - Exaggerative, Misleading, and Inappropriate Measures</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Sound-Alike and Look-Alike Similarity</a:t>
                      </a:r>
                      <a:endParaRPr lang="en-US" sz="1100" dirty="0">
                        <a:solidFill>
                          <a:schemeClr val="tx1"/>
                        </a:solidFill>
                        <a:latin typeface="+mn-lt"/>
                        <a:cs typeface="Arial" panose="020B0604020202020204" pitchFamily="34" charset="0"/>
                      </a:endParaRP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7378611"/>
                  </a:ext>
                </a:extLst>
              </a:tr>
            </a:tbl>
          </a:graphicData>
        </a:graphic>
      </p:graphicFrame>
      <p:sp>
        <p:nvSpPr>
          <p:cNvPr id="19" name="Rounded Rectangle 31">
            <a:extLst>
              <a:ext uri="{FF2B5EF4-FFF2-40B4-BE49-F238E27FC236}">
                <a16:creationId xmlns:a16="http://schemas.microsoft.com/office/drawing/2014/main" id="{B14F4602-1BC4-6799-70EA-4DE1B3EE8422}"/>
              </a:ext>
            </a:extLst>
          </p:cNvPr>
          <p:cNvSpPr/>
          <p:nvPr/>
        </p:nvSpPr>
        <p:spPr>
          <a:xfrm>
            <a:off x="2264345" y="3820169"/>
            <a:ext cx="6779071" cy="1282449"/>
          </a:xfrm>
          <a:prstGeom prst="roundRect">
            <a:avLst>
              <a:gd name="adj" fmla="val 9133"/>
            </a:avLst>
          </a:prstGeom>
          <a:solidFill>
            <a:schemeClr val="bg1"/>
          </a:solidFill>
          <a:ln>
            <a:noFill/>
          </a:ln>
          <a:effectLst>
            <a:outerShdw blurRad="218965" dist="38100" dir="8100000" sx="103000" sy="103000" algn="tr" rotWithShape="0">
              <a:prstClr val="black">
                <a:alpha val="32829"/>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32">
            <a:extLst>
              <a:ext uri="{FF2B5EF4-FFF2-40B4-BE49-F238E27FC236}">
                <a16:creationId xmlns:a16="http://schemas.microsoft.com/office/drawing/2014/main" id="{64481E73-1D9C-121A-4A31-9689FCFE8491}"/>
              </a:ext>
            </a:extLst>
          </p:cNvPr>
          <p:cNvSpPr/>
          <p:nvPr/>
        </p:nvSpPr>
        <p:spPr>
          <a:xfrm>
            <a:off x="2329829" y="3891354"/>
            <a:ext cx="6648103" cy="1186673"/>
          </a:xfrm>
          <a:prstGeom prst="roundRect">
            <a:avLst>
              <a:gd name="adj" fmla="val 99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1" name="Table 52">
            <a:extLst>
              <a:ext uri="{FF2B5EF4-FFF2-40B4-BE49-F238E27FC236}">
                <a16:creationId xmlns:a16="http://schemas.microsoft.com/office/drawing/2014/main" id="{CF46CA38-9F42-B009-B07D-7BC5F3D7D0AB}"/>
              </a:ext>
            </a:extLst>
          </p:cNvPr>
          <p:cNvGraphicFramePr>
            <a:graphicFrameLocks noGrp="1"/>
          </p:cNvGraphicFramePr>
          <p:nvPr>
            <p:extLst>
              <p:ext uri="{D42A27DB-BD31-4B8C-83A1-F6EECF244321}">
                <p14:modId xmlns:p14="http://schemas.microsoft.com/office/powerpoint/2010/main" val="3771358931"/>
              </p:ext>
            </p:extLst>
          </p:nvPr>
        </p:nvGraphicFramePr>
        <p:xfrm>
          <a:off x="2354948" y="3891354"/>
          <a:ext cx="6622984" cy="1186673"/>
        </p:xfrm>
        <a:graphic>
          <a:graphicData uri="http://schemas.openxmlformats.org/drawingml/2006/table">
            <a:tbl>
              <a:tblPr firstRow="1" bandRow="1">
                <a:tableStyleId>{5C22544A-7EE6-4342-B048-85BDC9FD1C3A}</a:tableStyleId>
              </a:tblPr>
              <a:tblGrid>
                <a:gridCol w="1714132">
                  <a:extLst>
                    <a:ext uri="{9D8B030D-6E8A-4147-A177-3AD203B41FA5}">
                      <a16:colId xmlns:a16="http://schemas.microsoft.com/office/drawing/2014/main" val="743493456"/>
                    </a:ext>
                  </a:extLst>
                </a:gridCol>
                <a:gridCol w="2066544">
                  <a:extLst>
                    <a:ext uri="{9D8B030D-6E8A-4147-A177-3AD203B41FA5}">
                      <a16:colId xmlns:a16="http://schemas.microsoft.com/office/drawing/2014/main" val="1156576257"/>
                    </a:ext>
                  </a:extLst>
                </a:gridCol>
                <a:gridCol w="2842308">
                  <a:extLst>
                    <a:ext uri="{9D8B030D-6E8A-4147-A177-3AD203B41FA5}">
                      <a16:colId xmlns:a16="http://schemas.microsoft.com/office/drawing/2014/main" val="4011939605"/>
                    </a:ext>
                  </a:extLst>
                </a:gridCol>
              </a:tblGrid>
              <a:tr h="63212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a:t>
                      </a:r>
                      <a:r>
                        <a:rPr kumimoji="0" lang="en-US" sz="1200" b="0" i="0" u="none" strike="noStrike" cap="none" normalizeH="0" baseline="0" dirty="0">
                          <a:ln>
                            <a:noFill/>
                          </a:ln>
                          <a:solidFill>
                            <a:schemeClr val="tx1"/>
                          </a:solidFill>
                          <a:effectLst/>
                          <a:latin typeface="+mn-lt"/>
                          <a:ea typeface="MS PGothic" pitchFamily="34" charset="-128"/>
                        </a:rPr>
                        <a:t> BrandTest Marketing</a:t>
                      </a:r>
                    </a:p>
                  </a:txBody>
                  <a:tcPr marT="45726" marB="45726" anchor="ctr" horzOverflow="overflow">
                    <a:lnL w="12700" cmpd="sng">
                      <a:noFill/>
                    </a:lnL>
                    <a:lnR w="3175" cap="flat" cmpd="sng" algn="ctr">
                      <a:solidFill>
                        <a:schemeClr val="tx2"/>
                      </a:solidFill>
                      <a:prstDash val="solid"/>
                      <a:round/>
                      <a:headEnd type="none" w="med" len="med"/>
                      <a:tailEnd type="none" w="med" len="med"/>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Memorability</a:t>
                      </a:r>
                    </a:p>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kumimoji="0" lang="en-US" sz="1100" b="0" i="0" u="none" strike="noStrike" kern="1200" cap="none" normalizeH="0" baseline="0" dirty="0">
                          <a:ln>
                            <a:noFill/>
                          </a:ln>
                          <a:solidFill>
                            <a:schemeClr val="tx1"/>
                          </a:solidFill>
                          <a:effectLst/>
                          <a:latin typeface="+mn-lt"/>
                          <a:ea typeface="MS PGothic" pitchFamily="34" charset="-128"/>
                          <a:cs typeface="+mn-cs"/>
                        </a:rPr>
                        <a:t>Personal Preferences</a:t>
                      </a:r>
                      <a:endParaRPr kumimoji="0" lang="en-US" sz="1100" b="0" i="0" u="none" strike="noStrike" cap="none" normalizeH="0" baseline="0" dirty="0">
                        <a:ln>
                          <a:noFill/>
                        </a:ln>
                        <a:solidFill>
                          <a:schemeClr val="tx1"/>
                        </a:solidFill>
                        <a:effectLst/>
                        <a:latin typeface="+mn-lt"/>
                        <a:ea typeface="MS PGothic" pitchFamily="34" charset="-128"/>
                      </a:endParaRPr>
                    </a:p>
                  </a:txBody>
                  <a:tcPr marT="45726" marB="45726" anchor="ctr" horzOverflow="overflow">
                    <a:lnL w="3175" cap="flat" cmpd="sng" algn="ctr">
                      <a:solidFill>
                        <a:schemeClr val="tx2"/>
                      </a:solid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None/>
                        <a:tabLst/>
                      </a:pPr>
                      <a:endParaRPr kumimoji="0" lang="en-US" sz="1100" b="0" i="0" u="none" strike="noStrike" kern="1200" cap="none" normalizeH="0" baseline="0" dirty="0">
                        <a:ln>
                          <a:noFill/>
                        </a:ln>
                        <a:solidFill>
                          <a:schemeClr val="tx1"/>
                        </a:solidFill>
                        <a:effectLst/>
                        <a:latin typeface="+mn-lt"/>
                        <a:ea typeface="MS PGothic" pitchFamily="34" charset="-128"/>
                        <a:cs typeface="+mn-cs"/>
                      </a:endParaRPr>
                    </a:p>
                  </a:txBody>
                  <a:tcPr marT="45726" marB="45726" anchor="ctr" horzOverflow="overflow">
                    <a:lnL w="3175" cap="flat" cmpd="sng" algn="ctr">
                      <a:noFill/>
                      <a:prstDash val="solid"/>
                      <a:round/>
                      <a:headEnd type="none" w="med" len="med"/>
                      <a:tailEnd type="none" w="med" len="med"/>
                    </a:lnL>
                    <a:lnR w="12700" cmpd="sng">
                      <a:noFill/>
                    </a:lnR>
                    <a:lnT w="12700" cmpd="sng">
                      <a:noFill/>
                    </a:lnT>
                    <a:lnB w="31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9813887"/>
                  </a:ext>
                </a:extLst>
              </a:tr>
              <a:tr h="55455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mn-lt"/>
                          <a:ea typeface="MS PGothic" pitchFamily="34" charset="-128"/>
                        </a:rPr>
                        <a:t>BI </a:t>
                      </a:r>
                      <a:r>
                        <a:rPr kumimoji="0" lang="en-US" sz="1200" b="0" i="0" u="none" strike="noStrike" cap="none" normalizeH="0" baseline="0" dirty="0">
                          <a:ln>
                            <a:noFill/>
                          </a:ln>
                          <a:solidFill>
                            <a:schemeClr val="tx1"/>
                          </a:solidFill>
                          <a:effectLst/>
                          <a:latin typeface="+mn-lt"/>
                          <a:ea typeface="MS PGothic" pitchFamily="34" charset="-128"/>
                        </a:rPr>
                        <a:t>Brand Linguistics</a:t>
                      </a:r>
                    </a:p>
                  </a:txBody>
                  <a:tcPr marT="45726" marB="45726" anchor="ctr" horzOverflow="overflow">
                    <a:lnL w="12700" cmpd="sng">
                      <a:noFill/>
                    </a:lnL>
                    <a:lnR w="3175" cap="flat" cmpd="sng" algn="ctr">
                      <a:solidFill>
                        <a:schemeClr val="tx2"/>
                      </a:solidFill>
                      <a:prstDash val="solid"/>
                      <a:round/>
                      <a:headEnd type="none" w="med" len="med"/>
                      <a:tailEnd type="none" w="med" len="med"/>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7800" marR="0" lvl="0" indent="-177800" algn="l" defTabSz="914400" rtl="0" eaLnBrk="1" fontAlgn="base" latinLnBrk="0" hangingPunct="1">
                        <a:lnSpc>
                          <a:spcPct val="100000"/>
                        </a:lnSpc>
                        <a:spcBef>
                          <a:spcPct val="20000"/>
                        </a:spcBef>
                        <a:spcAft>
                          <a:spcPct val="0"/>
                        </a:spcAft>
                        <a:buClr>
                          <a:srgbClr val="1E3D7D"/>
                        </a:buClr>
                        <a:buSzTx/>
                        <a:buFont typeface="Wingdings" panose="05000000000000000000" pitchFamily="2" charset="2"/>
                        <a:buChar char="§"/>
                        <a:tabLst/>
                      </a:pPr>
                      <a:r>
                        <a:rPr lang="en-US" sz="1100" dirty="0">
                          <a:effectLst/>
                          <a:latin typeface="+mn-lt"/>
                          <a:ea typeface="Calibri" panose="020F0502020204030204" pitchFamily="34" charset="0"/>
                          <a:cs typeface="Times New Roman" panose="02020603050405020304" pitchFamily="18" charset="0"/>
                        </a:rPr>
                        <a:t>Potential linguistic concerns by a global panel of respondents</a:t>
                      </a:r>
                      <a:endParaRPr kumimoji="0" lang="en-US" sz="1100" b="0" i="0" u="none" strike="noStrike" cap="none" normalizeH="0" baseline="0" dirty="0">
                        <a:ln>
                          <a:noFill/>
                        </a:ln>
                        <a:solidFill>
                          <a:schemeClr val="tx1"/>
                        </a:solidFill>
                        <a:effectLst/>
                        <a:latin typeface="+mn-lt"/>
                        <a:ea typeface="MS PGothic" pitchFamily="34" charset="-128"/>
                      </a:endParaRPr>
                    </a:p>
                  </a:txBody>
                  <a:tcPr marT="45726" marB="45726" anchor="ctr" horzOverflow="overflow">
                    <a:lnL w="3175" cap="flat" cmpd="sng" algn="ctr">
                      <a:solidFill>
                        <a:schemeClr val="tx2"/>
                      </a:solidFill>
                      <a:prstDash val="solid"/>
                      <a:round/>
                      <a:headEnd type="none" w="med" len="med"/>
                      <a:tailEnd type="none" w="med" len="med"/>
                    </a:lnL>
                    <a:lnR w="12700" cmpd="sng">
                      <a:noFill/>
                    </a:lnR>
                    <a:lnT w="3175" cap="flat" cmpd="sng" algn="ctr">
                      <a:solidFill>
                        <a:schemeClr val="tx2"/>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CH"/>
                    </a:p>
                  </a:txBody>
                  <a:tcPr/>
                </a:tc>
                <a:extLst>
                  <a:ext uri="{0D108BD9-81ED-4DB2-BD59-A6C34878D82A}">
                    <a16:rowId xmlns:a16="http://schemas.microsoft.com/office/drawing/2014/main" val="3168255730"/>
                  </a:ext>
                </a:extLst>
              </a:tr>
            </a:tbl>
          </a:graphicData>
        </a:graphic>
      </p:graphicFrame>
      <p:sp>
        <p:nvSpPr>
          <p:cNvPr id="22" name="TextBox 21">
            <a:extLst>
              <a:ext uri="{FF2B5EF4-FFF2-40B4-BE49-F238E27FC236}">
                <a16:creationId xmlns:a16="http://schemas.microsoft.com/office/drawing/2014/main" id="{989E09D1-8C70-1B66-B266-515EE142DCEF}"/>
              </a:ext>
            </a:extLst>
          </p:cNvPr>
          <p:cNvSpPr txBox="1"/>
          <p:nvPr/>
        </p:nvSpPr>
        <p:spPr>
          <a:xfrm>
            <a:off x="9553209" y="1767639"/>
            <a:ext cx="2122324" cy="3177223"/>
          </a:xfrm>
          <a:prstGeom prst="rect">
            <a:avLst/>
          </a:prstGeom>
          <a:effectLst/>
        </p:spPr>
        <p:txBody>
          <a:bodyPr vert="horz" wrap="square" lIns="0" tIns="192024" rIns="0" bIns="0" rtlCol="0" anchor="t" anchorCtr="0">
            <a:noAutofit/>
          </a:bodyPr>
          <a:lstStyle/>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a:ln>
                  <a:noFill/>
                </a:ln>
                <a:solidFill>
                  <a:schemeClr val="tx1"/>
                </a:solidFill>
                <a:effectLst/>
                <a:latin typeface="+mn-lt"/>
                <a:ea typeface="MS PGothic" pitchFamily="34" charset="-128"/>
              </a:rPr>
              <a:t>Suffixes </a:t>
            </a:r>
            <a:r>
              <a:rPr kumimoji="0" lang="en-US" sz="1100" b="0" i="0" u="none" strike="noStrike" cap="none" normalizeH="0" baseline="0" dirty="0">
                <a:ln>
                  <a:noFill/>
                </a:ln>
                <a:solidFill>
                  <a:schemeClr val="tx1"/>
                </a:solidFill>
                <a:effectLst/>
                <a:latin typeface="+mn-lt"/>
                <a:ea typeface="MS PGothic" pitchFamily="34" charset="-128"/>
              </a:rPr>
              <a:t>recommendations are based on regulatory health authorities guidance, DSI expertise, and data collection, by risk:</a:t>
            </a:r>
          </a:p>
          <a:p>
            <a:pPr marR="0" lvl="0" defTabSz="914400" rtl="0" eaLnBrk="1" fontAlgn="base" latinLnBrk="0" hangingPunct="1">
              <a:lnSpc>
                <a:spcPct val="100000"/>
              </a:lnSpc>
              <a:spcBef>
                <a:spcPts val="200"/>
              </a:spcBef>
              <a:spcAft>
                <a:spcPct val="0"/>
              </a:spcAft>
              <a:buClr>
                <a:srgbClr val="1E3D7D"/>
              </a:buClr>
              <a:buSzTx/>
              <a:tabLst/>
            </a:pPr>
            <a:endParaRPr kumimoji="0" lang="en-US" sz="1100" b="0" i="0" u="none" strike="noStrike" cap="none" normalizeH="0" baseline="0" dirty="0">
              <a:ln>
                <a:noFill/>
              </a:ln>
              <a:solidFill>
                <a:schemeClr val="tx1"/>
              </a:solidFill>
              <a:effectLst/>
              <a:latin typeface="+mn-lt"/>
              <a:ea typeface="MS PGothic" pitchFamily="34" charset="-128"/>
            </a:endParaRP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kumimoji="0" lang="en-US" sz="1400" b="1" i="0" u="none" strike="noStrike" cap="none" normalizeH="0" baseline="0" dirty="0">
                <a:ln>
                  <a:noFill/>
                </a:ln>
                <a:solidFill>
                  <a:srgbClr val="009900"/>
                </a:solidFill>
                <a:effectLst/>
                <a:latin typeface="+mn-lt"/>
                <a:ea typeface="MS PGothic" pitchFamily="34" charset="-128"/>
              </a:rPr>
              <a:t>Primary (Low) </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400" b="1" dirty="0">
                <a:solidFill>
                  <a:srgbClr val="7F7F7F"/>
                </a:solidFill>
                <a:latin typeface="+mn-lt"/>
              </a:rPr>
              <a:t>Secondary (Moderate)</a:t>
            </a:r>
          </a:p>
          <a:p>
            <a:pPr marL="0" marR="0" lvl="0" indent="0" algn="ctr" defTabSz="914400" rtl="0" eaLnBrk="1" fontAlgn="base" latinLnBrk="0" hangingPunct="1">
              <a:lnSpc>
                <a:spcPct val="150000"/>
              </a:lnSpc>
              <a:spcBef>
                <a:spcPts val="200"/>
              </a:spcBef>
              <a:spcAft>
                <a:spcPct val="0"/>
              </a:spcAft>
              <a:buClr>
                <a:srgbClr val="1E3D7D"/>
              </a:buClr>
              <a:buSzTx/>
              <a:buFont typeface="Wingdings" panose="05000000000000000000" pitchFamily="2" charset="2"/>
              <a:buNone/>
              <a:tabLst/>
            </a:pPr>
            <a:r>
              <a:rPr lang="en-US" sz="1400" b="0" dirty="0">
                <a:solidFill>
                  <a:srgbClr val="FF0000"/>
                </a:solidFill>
                <a:latin typeface="+mn-lt"/>
              </a:rPr>
              <a:t>Tertiary (High)</a:t>
            </a:r>
          </a:p>
          <a:p>
            <a:pPr marL="0" marR="0" lvl="0" indent="0" algn="ctr"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None/>
              <a:tabLst/>
            </a:pPr>
            <a:endParaRPr kumimoji="0" lang="en-US" sz="1100" b="0" i="0" u="none" strike="noStrike" cap="none" normalizeH="0" baseline="0" dirty="0">
              <a:ln>
                <a:noFill/>
              </a:ln>
              <a:solidFill>
                <a:srgbClr val="FF0000"/>
              </a:solidFill>
              <a:effectLst/>
              <a:latin typeface="+mn-lt"/>
              <a:ea typeface="MS PGothic" pitchFamily="34" charset="-128"/>
            </a:endParaRPr>
          </a:p>
          <a:p>
            <a:pPr marL="174625" marR="0" lvl="0" indent="-174625" defTabSz="914400" rtl="0" eaLnBrk="1" fontAlgn="base" latinLnBrk="0" hangingPunct="1">
              <a:lnSpc>
                <a:spcPct val="100000"/>
              </a:lnSpc>
              <a:spcBef>
                <a:spcPts val="200"/>
              </a:spcBef>
              <a:spcAft>
                <a:spcPct val="0"/>
              </a:spcAft>
              <a:buClr>
                <a:srgbClr val="1E3D7D"/>
              </a:buClr>
              <a:buSzTx/>
              <a:buFont typeface="Wingdings" panose="05000000000000000000" pitchFamily="2" charset="2"/>
              <a:buChar char="§"/>
              <a:tabLst/>
            </a:pPr>
            <a:r>
              <a:rPr kumimoji="0" lang="en-US" sz="1100" b="0" i="0" u="none" strike="noStrike" cap="none" normalizeH="0" baseline="0" dirty="0">
                <a:ln>
                  <a:noFill/>
                </a:ln>
                <a:solidFill>
                  <a:schemeClr val="tx1"/>
                </a:solidFill>
                <a:effectLst/>
                <a:latin typeface="+mn-lt"/>
                <a:ea typeface="MS PGothic" pitchFamily="34" charset="-128"/>
              </a:rPr>
              <a:t>BI ranks suffix based on marketing performance</a:t>
            </a:r>
            <a:endParaRPr lang="en-CH" sz="1100" dirty="0">
              <a:latin typeface="Mathilde" panose="03050500000000020004" pitchFamily="66" charset="0"/>
            </a:endParaRPr>
          </a:p>
        </p:txBody>
      </p:sp>
      <p:sp>
        <p:nvSpPr>
          <p:cNvPr id="23" name="Chevron 7">
            <a:extLst>
              <a:ext uri="{FF2B5EF4-FFF2-40B4-BE49-F238E27FC236}">
                <a16:creationId xmlns:a16="http://schemas.microsoft.com/office/drawing/2014/main" id="{BE87C2B3-FA4F-EAE3-CA7F-F9157FCD5D7E}"/>
              </a:ext>
            </a:extLst>
          </p:cNvPr>
          <p:cNvSpPr/>
          <p:nvPr/>
        </p:nvSpPr>
        <p:spPr>
          <a:xfrm>
            <a:off x="9073637" y="2182518"/>
            <a:ext cx="365838" cy="2194176"/>
          </a:xfrm>
          <a:prstGeom prst="chevron">
            <a:avLst>
              <a:gd name="adj" fmla="val 5381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01462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50"/>
                                        <p:tgtEl>
                                          <p:spTgt spid="4"/>
                                        </p:tgtEl>
                                      </p:cBhvr>
                                    </p:animEffect>
                                  </p:childTnLst>
                                </p:cTn>
                              </p:par>
                              <p:par>
                                <p:cTn id="8" presetID="22" presetClass="entr" presetSubtype="8" fill="hold" nodeType="withEffect">
                                  <p:stCondLst>
                                    <p:cond delay="150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6734C-0E79-0D92-2F21-673348C4FC17}"/>
              </a:ext>
            </a:extLst>
          </p:cNvPr>
          <p:cNvSpPr>
            <a:spLocks noGrp="1"/>
          </p:cNvSpPr>
          <p:nvPr>
            <p:ph type="title"/>
          </p:nvPr>
        </p:nvSpPr>
        <p:spPr/>
        <p:txBody>
          <a:bodyPr/>
          <a:lstStyle/>
          <a:p>
            <a:r>
              <a:rPr lang="en-US" dirty="0"/>
              <a:t>Methodology (Cont.)</a:t>
            </a:r>
          </a:p>
        </p:txBody>
      </p:sp>
      <p:sp>
        <p:nvSpPr>
          <p:cNvPr id="5" name="Rectangle 1230">
            <a:extLst>
              <a:ext uri="{FF2B5EF4-FFF2-40B4-BE49-F238E27FC236}">
                <a16:creationId xmlns:a16="http://schemas.microsoft.com/office/drawing/2014/main" id="{D1B3A02D-3960-6107-315F-CC8D29941D52}"/>
              </a:ext>
            </a:extLst>
          </p:cNvPr>
          <p:cNvSpPr>
            <a:spLocks noChangeArrowheads="1"/>
          </p:cNvSpPr>
          <p:nvPr/>
        </p:nvSpPr>
        <p:spPr bwMode="auto">
          <a:xfrm>
            <a:off x="185094" y="553869"/>
            <a:ext cx="6098164" cy="1807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600" dirty="0">
                <a:solidFill>
                  <a:schemeClr val="tx1"/>
                </a:solidFill>
                <a:latin typeface="+mn-lt"/>
              </a:rPr>
              <a:t>The </a:t>
            </a:r>
            <a:r>
              <a:rPr lang="en-US" altLang="en-US" sz="1600" dirty="0" err="1">
                <a:solidFill>
                  <a:schemeClr val="tx1"/>
                </a:solidFill>
                <a:latin typeface="+mn-lt"/>
              </a:rPr>
              <a:t>Brandex</a:t>
            </a:r>
            <a:r>
              <a:rPr lang="en-US" altLang="en-US" sz="1600" baseline="30000" dirty="0">
                <a:solidFill>
                  <a:schemeClr val="tx1"/>
                </a:solidFill>
                <a:latin typeface="+mn-lt"/>
              </a:rPr>
              <a:t>®</a:t>
            </a:r>
            <a:r>
              <a:rPr lang="en-US" altLang="en-US" sz="1600" dirty="0">
                <a:solidFill>
                  <a:schemeClr val="tx1"/>
                </a:solidFill>
                <a:latin typeface="+mn-lt"/>
              </a:rPr>
              <a:t> Safety &amp; Marketing Summary graphically represents DSI’s safety and BI’s marketing measurements/recommendations.</a:t>
            </a:r>
          </a:p>
          <a:p>
            <a:pPr eaLnBrk="1" hangingPunct="1">
              <a:spcBef>
                <a:spcPct val="0"/>
              </a:spcBef>
              <a:buClrTx/>
              <a:buNone/>
            </a:pPr>
            <a:endParaRPr lang="en-US" altLang="en-US" sz="1600" dirty="0">
              <a:solidFill>
                <a:schemeClr val="tx1"/>
              </a:solidFill>
              <a:latin typeface="+mn-lt"/>
            </a:endParaRPr>
          </a:p>
          <a:p>
            <a:pPr eaLnBrk="1" hangingPunct="1">
              <a:spcBef>
                <a:spcPct val="0"/>
              </a:spcBef>
              <a:buClrTx/>
              <a:buNone/>
            </a:pPr>
            <a:r>
              <a:rPr lang="en-US" altLang="en-US" sz="1600" dirty="0">
                <a:solidFill>
                  <a:schemeClr val="tx1"/>
                </a:solidFill>
                <a:latin typeface="+mn-lt"/>
              </a:rPr>
              <a:t>The Safety and Marketing measurements used in the </a:t>
            </a:r>
            <a:r>
              <a:rPr lang="en-US" altLang="en-US" sz="1600" dirty="0" err="1">
                <a:solidFill>
                  <a:schemeClr val="tx1"/>
                </a:solidFill>
                <a:latin typeface="+mn-lt"/>
              </a:rPr>
              <a:t>Brandex</a:t>
            </a:r>
            <a:r>
              <a:rPr lang="en-US" altLang="en-US" sz="1600" baseline="30000" dirty="0">
                <a:solidFill>
                  <a:schemeClr val="tx1"/>
                </a:solidFill>
                <a:latin typeface="+mn-lt"/>
              </a:rPr>
              <a:t>®</a:t>
            </a:r>
            <a:r>
              <a:rPr lang="en-US" altLang="en-US" sz="1600" dirty="0">
                <a:solidFill>
                  <a:schemeClr val="tx1"/>
                </a:solidFill>
                <a:latin typeface="+mn-lt"/>
              </a:rPr>
              <a:t> calculation include:</a:t>
            </a:r>
          </a:p>
        </p:txBody>
      </p:sp>
      <p:graphicFrame>
        <p:nvGraphicFramePr>
          <p:cNvPr id="3" name="Diagram 2">
            <a:extLst>
              <a:ext uri="{FF2B5EF4-FFF2-40B4-BE49-F238E27FC236}">
                <a16:creationId xmlns:a16="http://schemas.microsoft.com/office/drawing/2014/main" id="{432DBE6D-1E16-64B4-B958-9A0D3CC220B0}"/>
              </a:ext>
            </a:extLst>
          </p:cNvPr>
          <p:cNvGraphicFramePr/>
          <p:nvPr>
            <p:extLst>
              <p:ext uri="{D42A27DB-BD31-4B8C-83A1-F6EECF244321}">
                <p14:modId xmlns:p14="http://schemas.microsoft.com/office/powerpoint/2010/main" val="769559389"/>
              </p:ext>
            </p:extLst>
          </p:nvPr>
        </p:nvGraphicFramePr>
        <p:xfrm>
          <a:off x="5172751" y="441916"/>
          <a:ext cx="7912376" cy="5755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1230">
            <a:extLst>
              <a:ext uri="{FF2B5EF4-FFF2-40B4-BE49-F238E27FC236}">
                <a16:creationId xmlns:a16="http://schemas.microsoft.com/office/drawing/2014/main" id="{46E602E6-F0DC-4612-4F0A-7B91C02BDFBA}"/>
              </a:ext>
            </a:extLst>
          </p:cNvPr>
          <p:cNvSpPr>
            <a:spLocks noChangeArrowheads="1"/>
          </p:cNvSpPr>
          <p:nvPr/>
        </p:nvSpPr>
        <p:spPr bwMode="auto">
          <a:xfrm>
            <a:off x="185094" y="4914564"/>
            <a:ext cx="6098164" cy="1157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400" i="1" dirty="0">
                <a:solidFill>
                  <a:schemeClr val="tx1"/>
                </a:solidFill>
                <a:latin typeface="+mn-lt"/>
              </a:rPr>
              <a:t>Note: The recommendations are based on the most up-to-date guidance from global health authorities.</a:t>
            </a:r>
          </a:p>
          <a:p>
            <a:pPr eaLnBrk="1" hangingPunct="1">
              <a:spcBef>
                <a:spcPct val="0"/>
              </a:spcBef>
              <a:buClrTx/>
              <a:buNone/>
            </a:pPr>
            <a:endParaRPr lang="en-US" altLang="en-US" sz="1400" i="1" dirty="0">
              <a:solidFill>
                <a:schemeClr val="tx1"/>
              </a:solidFill>
              <a:latin typeface="+mn-lt"/>
            </a:endParaRPr>
          </a:p>
          <a:p>
            <a:pPr eaLnBrk="1" hangingPunct="1">
              <a:spcBef>
                <a:spcPct val="0"/>
              </a:spcBef>
              <a:buClrTx/>
              <a:buNone/>
            </a:pPr>
            <a:r>
              <a:rPr lang="en-US" altLang="en-US" sz="1400" i="1" dirty="0">
                <a:solidFill>
                  <a:schemeClr val="tx1"/>
                </a:solidFill>
                <a:latin typeface="+mn-lt"/>
              </a:rPr>
              <a:t>Index and Weighting: The </a:t>
            </a:r>
            <a:r>
              <a:rPr lang="en-US" altLang="en-US" sz="1400" i="1" dirty="0" err="1">
                <a:solidFill>
                  <a:schemeClr val="tx1"/>
                </a:solidFill>
                <a:latin typeface="+mn-lt"/>
              </a:rPr>
              <a:t>Brandex</a:t>
            </a:r>
            <a:r>
              <a:rPr lang="en-US" altLang="en-US" sz="1400" i="1" baseline="30000" dirty="0">
                <a:solidFill>
                  <a:schemeClr val="tx1"/>
                </a:solidFill>
                <a:latin typeface="+mn-lt"/>
              </a:rPr>
              <a:t>®</a:t>
            </a:r>
            <a:r>
              <a:rPr lang="en-US" altLang="en-US" sz="1400" i="1" dirty="0">
                <a:solidFill>
                  <a:schemeClr val="tx1"/>
                </a:solidFill>
                <a:latin typeface="+mn-lt"/>
              </a:rPr>
              <a:t> composite scores are indexed from 100 and sorted from highest to lowest.</a:t>
            </a:r>
          </a:p>
        </p:txBody>
      </p:sp>
    </p:spTree>
    <p:extLst>
      <p:ext uri="{BB962C8B-B14F-4D97-AF65-F5344CB8AC3E}">
        <p14:creationId xmlns:p14="http://schemas.microsoft.com/office/powerpoint/2010/main" val="3617397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CF3B6-60AE-5846-12A9-2813206A2B18}"/>
              </a:ext>
            </a:extLst>
          </p:cNvPr>
          <p:cNvSpPr>
            <a:spLocks noGrp="1"/>
          </p:cNvSpPr>
          <p:nvPr>
            <p:ph type="title"/>
          </p:nvPr>
        </p:nvSpPr>
        <p:spPr/>
        <p:txBody>
          <a:bodyPr/>
          <a:lstStyle/>
          <a:p>
            <a:r>
              <a:rPr lang="en-US" dirty="0"/>
              <a:t>Methodology (Cont.)</a:t>
            </a:r>
          </a:p>
        </p:txBody>
      </p:sp>
      <p:sp>
        <p:nvSpPr>
          <p:cNvPr id="3" name="Text Placeholder 2">
            <a:extLst>
              <a:ext uri="{FF2B5EF4-FFF2-40B4-BE49-F238E27FC236}">
                <a16:creationId xmlns:a16="http://schemas.microsoft.com/office/drawing/2014/main" id="{5F5D19E4-EF42-993D-AC9C-7208B4649F09}"/>
              </a:ext>
            </a:extLst>
          </p:cNvPr>
          <p:cNvSpPr>
            <a:spLocks noGrp="1"/>
          </p:cNvSpPr>
          <p:nvPr>
            <p:ph type="body" sz="quarter" idx="10"/>
          </p:nvPr>
        </p:nvSpPr>
        <p:spPr>
          <a:xfrm>
            <a:off x="184288" y="606287"/>
            <a:ext cx="11725137" cy="591637"/>
          </a:xfrm>
        </p:spPr>
        <p:txBody>
          <a:bodyPr/>
          <a:lstStyle/>
          <a:p>
            <a:r>
              <a:rPr lang="en-US" dirty="0"/>
              <a:t>Suffix recommendations are graphically ranked based upon DSI Safety &amp; BI Marketing Research measurements, by:</a:t>
            </a:r>
          </a:p>
          <a:p>
            <a:endParaRPr lang="en-US" dirty="0"/>
          </a:p>
        </p:txBody>
      </p:sp>
      <p:graphicFrame>
        <p:nvGraphicFramePr>
          <p:cNvPr id="7" name="Diagram 6">
            <a:extLst>
              <a:ext uri="{FF2B5EF4-FFF2-40B4-BE49-F238E27FC236}">
                <a16:creationId xmlns:a16="http://schemas.microsoft.com/office/drawing/2014/main" id="{23BB8E9C-9CC5-3596-A7F3-25515E6EE051}"/>
              </a:ext>
            </a:extLst>
          </p:cNvPr>
          <p:cNvGraphicFramePr/>
          <p:nvPr>
            <p:extLst>
              <p:ext uri="{D42A27DB-BD31-4B8C-83A1-F6EECF244321}">
                <p14:modId xmlns:p14="http://schemas.microsoft.com/office/powerpoint/2010/main" val="2203286683"/>
              </p:ext>
            </p:extLst>
          </p:nvPr>
        </p:nvGraphicFramePr>
        <p:xfrm>
          <a:off x="2899" y="1338672"/>
          <a:ext cx="12189102" cy="46238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98096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6734C-0E79-0D92-2F21-673348C4FC17}"/>
              </a:ext>
            </a:extLst>
          </p:cNvPr>
          <p:cNvSpPr>
            <a:spLocks noGrp="1"/>
          </p:cNvSpPr>
          <p:nvPr>
            <p:ph type="title"/>
          </p:nvPr>
        </p:nvSpPr>
        <p:spPr/>
        <p:txBody>
          <a:bodyPr/>
          <a:lstStyle/>
          <a:p>
            <a:r>
              <a:rPr lang="en-US" dirty="0"/>
              <a:t>Methodology (Cont.)</a:t>
            </a:r>
          </a:p>
        </p:txBody>
      </p:sp>
      <p:sp>
        <p:nvSpPr>
          <p:cNvPr id="5" name="Rectangle 1230">
            <a:extLst>
              <a:ext uri="{FF2B5EF4-FFF2-40B4-BE49-F238E27FC236}">
                <a16:creationId xmlns:a16="http://schemas.microsoft.com/office/drawing/2014/main" id="{D1B3A02D-3960-6107-315F-CC8D29941D52}"/>
              </a:ext>
            </a:extLst>
          </p:cNvPr>
          <p:cNvSpPr>
            <a:spLocks noChangeArrowheads="1"/>
          </p:cNvSpPr>
          <p:nvPr/>
        </p:nvSpPr>
        <p:spPr bwMode="auto">
          <a:xfrm>
            <a:off x="185094" y="553869"/>
            <a:ext cx="6098164" cy="1807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600" dirty="0">
                <a:solidFill>
                  <a:schemeClr val="tx1"/>
                </a:solidFill>
                <a:latin typeface="+mn-lt"/>
              </a:rPr>
              <a:t>The Brandex</a:t>
            </a:r>
            <a:r>
              <a:rPr lang="en-US" altLang="en-US" sz="1600" baseline="30000" dirty="0">
                <a:solidFill>
                  <a:schemeClr val="tx1"/>
                </a:solidFill>
                <a:latin typeface="+mn-lt"/>
              </a:rPr>
              <a:t>®</a:t>
            </a:r>
            <a:r>
              <a:rPr lang="en-US" altLang="en-US" sz="1600" dirty="0">
                <a:solidFill>
                  <a:schemeClr val="tx1"/>
                </a:solidFill>
                <a:latin typeface="+mn-lt"/>
              </a:rPr>
              <a:t> Marketing Summary graphically represents the comprehensive analysis of all marketing measurements.</a:t>
            </a:r>
          </a:p>
          <a:p>
            <a:pPr eaLnBrk="1" hangingPunct="1">
              <a:spcBef>
                <a:spcPct val="0"/>
              </a:spcBef>
              <a:buClrTx/>
              <a:buNone/>
            </a:pPr>
            <a:endParaRPr lang="en-US" altLang="en-US" sz="1600" dirty="0">
              <a:solidFill>
                <a:schemeClr val="tx1"/>
              </a:solidFill>
              <a:latin typeface="+mn-lt"/>
            </a:endParaRPr>
          </a:p>
          <a:p>
            <a:pPr eaLnBrk="1" hangingPunct="1">
              <a:spcBef>
                <a:spcPct val="0"/>
              </a:spcBef>
              <a:buClrTx/>
              <a:buNone/>
            </a:pPr>
            <a:r>
              <a:rPr lang="en-US" altLang="en-US" sz="1600" dirty="0">
                <a:solidFill>
                  <a:schemeClr val="tx1"/>
                </a:solidFill>
                <a:latin typeface="+mn-lt"/>
              </a:rPr>
              <a:t>Strategic/Marketing measurements weighting percentages are:</a:t>
            </a:r>
          </a:p>
        </p:txBody>
      </p:sp>
      <p:graphicFrame>
        <p:nvGraphicFramePr>
          <p:cNvPr id="3" name="Diagram 2">
            <a:extLst>
              <a:ext uri="{FF2B5EF4-FFF2-40B4-BE49-F238E27FC236}">
                <a16:creationId xmlns:a16="http://schemas.microsoft.com/office/drawing/2014/main" id="{432DBE6D-1E16-64B4-B958-9A0D3CC220B0}"/>
              </a:ext>
            </a:extLst>
          </p:cNvPr>
          <p:cNvGraphicFramePr/>
          <p:nvPr>
            <p:extLst>
              <p:ext uri="{D42A27DB-BD31-4B8C-83A1-F6EECF244321}">
                <p14:modId xmlns:p14="http://schemas.microsoft.com/office/powerpoint/2010/main" val="1157871719"/>
              </p:ext>
            </p:extLst>
          </p:nvPr>
        </p:nvGraphicFramePr>
        <p:xfrm>
          <a:off x="5172751" y="441916"/>
          <a:ext cx="7912376" cy="5755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1230">
            <a:extLst>
              <a:ext uri="{FF2B5EF4-FFF2-40B4-BE49-F238E27FC236}">
                <a16:creationId xmlns:a16="http://schemas.microsoft.com/office/drawing/2014/main" id="{46E602E6-F0DC-4612-4F0A-7B91C02BDFBA}"/>
              </a:ext>
            </a:extLst>
          </p:cNvPr>
          <p:cNvSpPr>
            <a:spLocks noChangeArrowheads="1"/>
          </p:cNvSpPr>
          <p:nvPr/>
        </p:nvSpPr>
        <p:spPr bwMode="auto">
          <a:xfrm>
            <a:off x="185094" y="5553756"/>
            <a:ext cx="6098164" cy="562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nchor="t" anchorCtr="0">
            <a:noAutofit/>
          </a:bodyPr>
          <a:lstStyle>
            <a:lvl1pPr>
              <a:spcBef>
                <a:spcPct val="20000"/>
              </a:spcBef>
              <a:buClr>
                <a:srgbClr val="FF8000"/>
              </a:buClr>
              <a:buFont typeface="Wingdings" panose="05000000000000000000" pitchFamily="2" charset="2"/>
              <a:buChar char="ü"/>
              <a:tabLst>
                <a:tab pos="400050" algn="l"/>
              </a:tabLst>
              <a:defRPr sz="32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1pPr>
            <a:lvl2pPr marL="742950" indent="-285750">
              <a:spcBef>
                <a:spcPct val="20000"/>
              </a:spcBef>
              <a:buClr>
                <a:srgbClr val="7F7F7F"/>
              </a:buClr>
              <a:buFont typeface="Arial" panose="020B0604020202020204" pitchFamily="34" charset="0"/>
              <a:buChar char="–"/>
              <a:tabLst>
                <a:tab pos="400050" algn="l"/>
              </a:tabLst>
              <a:defRPr sz="28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2pPr>
            <a:lvl3pPr marL="1143000" indent="-228600">
              <a:spcBef>
                <a:spcPct val="20000"/>
              </a:spcBef>
              <a:buClr>
                <a:srgbClr val="FF8000"/>
              </a:buClr>
              <a:buFont typeface="Arial" panose="020B0604020202020204" pitchFamily="34" charset="0"/>
              <a:buChar char="•"/>
              <a:tabLst>
                <a:tab pos="400050" algn="l"/>
              </a:tabLst>
              <a:defRPr sz="24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3pPr>
            <a:lvl4pPr marL="1600200" indent="-228600">
              <a:spcBef>
                <a:spcPct val="20000"/>
              </a:spcBef>
              <a:buClr>
                <a:srgbClr val="A6A6A6"/>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4pPr>
            <a:lvl5pPr marL="2057400" indent="-228600">
              <a:spcBef>
                <a:spcPct val="20000"/>
              </a:spcBef>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5pPr>
            <a:lvl6pPr marL="25146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6pPr>
            <a:lvl7pPr marL="29718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7pPr>
            <a:lvl8pPr marL="34290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8pPr>
            <a:lvl9pPr marL="3886200" indent="-228600" eaLnBrk="0" fontAlgn="base" hangingPunct="0">
              <a:spcBef>
                <a:spcPct val="20000"/>
              </a:spcBef>
              <a:spcAft>
                <a:spcPct val="0"/>
              </a:spcAft>
              <a:buClr>
                <a:srgbClr val="FF8000"/>
              </a:buClr>
              <a:buFont typeface="Arial" panose="020B0604020202020204" pitchFamily="34" charset="0"/>
              <a:buChar char="»"/>
              <a:tabLst>
                <a:tab pos="400050" algn="l"/>
              </a:tabLst>
              <a:defRPr sz="2000">
                <a:solidFill>
                  <a:srgbClr val="404040"/>
                </a:solidFill>
                <a:latin typeface="Arial Narrow" panose="020B0606020202030204" pitchFamily="34" charset="0"/>
                <a:ea typeface="MS PGothic" panose="020B0600070205080204" pitchFamily="34" charset="-128"/>
                <a:cs typeface="Arial Narrow" panose="020B0606020202030204" pitchFamily="34" charset="0"/>
              </a:defRPr>
            </a:lvl9pPr>
          </a:lstStyle>
          <a:p>
            <a:pPr eaLnBrk="1" hangingPunct="1">
              <a:spcBef>
                <a:spcPct val="0"/>
              </a:spcBef>
              <a:buClrTx/>
              <a:buNone/>
            </a:pPr>
            <a:r>
              <a:rPr lang="en-US" altLang="en-US" sz="1400" i="1" dirty="0">
                <a:solidFill>
                  <a:schemeClr val="tx1"/>
                </a:solidFill>
                <a:latin typeface="+mn-lt"/>
              </a:rPr>
              <a:t>Index and Weighting: The Brandex</a:t>
            </a:r>
            <a:r>
              <a:rPr lang="en-US" altLang="en-US" sz="1400" i="1" baseline="30000" dirty="0">
                <a:solidFill>
                  <a:schemeClr val="tx1"/>
                </a:solidFill>
                <a:latin typeface="+mn-lt"/>
              </a:rPr>
              <a:t>®</a:t>
            </a:r>
            <a:r>
              <a:rPr lang="en-US" altLang="en-US" sz="1400" i="1" dirty="0">
                <a:solidFill>
                  <a:schemeClr val="tx1"/>
                </a:solidFill>
                <a:latin typeface="+mn-lt"/>
              </a:rPr>
              <a:t> composite scores are indexed from 100 and sorted from highest to lowest.</a:t>
            </a:r>
          </a:p>
        </p:txBody>
      </p:sp>
    </p:spTree>
    <p:extLst>
      <p:ext uri="{BB962C8B-B14F-4D97-AF65-F5344CB8AC3E}">
        <p14:creationId xmlns:p14="http://schemas.microsoft.com/office/powerpoint/2010/main" val="2370549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icture containing indoor, person&#10;&#10;Description automatically generated">
            <a:extLst>
              <a:ext uri="{FF2B5EF4-FFF2-40B4-BE49-F238E27FC236}">
                <a16:creationId xmlns:a16="http://schemas.microsoft.com/office/drawing/2014/main" id="{46585506-6205-48A8-AAAD-43FBE9CF73E9}"/>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9504" b="29504"/>
          <a:stretch>
            <a:fillRect/>
          </a:stretch>
        </p:blipFill>
        <p:spPr/>
      </p:pic>
      <p:sp>
        <p:nvSpPr>
          <p:cNvPr id="5" name="Title 6">
            <a:extLst>
              <a:ext uri="{FF2B5EF4-FFF2-40B4-BE49-F238E27FC236}">
                <a16:creationId xmlns:a16="http://schemas.microsoft.com/office/drawing/2014/main" id="{2B56EDCF-D114-B188-31FD-F11B846C916D}"/>
              </a:ext>
            </a:extLst>
          </p:cNvPr>
          <p:cNvSpPr txBox="1">
            <a:spLocks/>
          </p:cNvSpPr>
          <p:nvPr/>
        </p:nvSpPr>
        <p:spPr>
          <a:xfrm>
            <a:off x="1519652" y="3940274"/>
            <a:ext cx="9152697" cy="637097"/>
          </a:xfrm>
          <a:prstGeom prst="rect">
            <a:avLst/>
          </a:prstGeom>
        </p:spPr>
        <p:txBody>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algn="ctr"/>
            <a:r>
              <a:rPr lang="en-US" dirty="0"/>
              <a:t>Summary of Recommendations</a:t>
            </a:r>
          </a:p>
        </p:txBody>
      </p:sp>
    </p:spTree>
    <p:extLst>
      <p:ext uri="{BB962C8B-B14F-4D97-AF65-F5344CB8AC3E}">
        <p14:creationId xmlns:p14="http://schemas.microsoft.com/office/powerpoint/2010/main" val="1394610273"/>
      </p:ext>
    </p:extLst>
  </p:cSld>
  <p:clrMapOvr>
    <a:masterClrMapping/>
  </p:clrMapOvr>
</p:sld>
</file>

<file path=ppt/theme/theme1.xml><?xml version="1.0" encoding="utf-8"?>
<a:theme xmlns:a="http://schemas.openxmlformats.org/drawingml/2006/main" name="Voodoo Powerpoint Template">
  <a:themeElements>
    <a:clrScheme name="Custom 5">
      <a:dk1>
        <a:srgbClr val="000000"/>
      </a:dk1>
      <a:lt1>
        <a:srgbClr val="FFFFFF"/>
      </a:lt1>
      <a:dk2>
        <a:srgbClr val="17406D"/>
      </a:dk2>
      <a:lt2>
        <a:srgbClr val="36ACFF"/>
      </a:lt2>
      <a:accent1>
        <a:srgbClr val="1D3C7C"/>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Montserrat_OpenSans">
      <a:majorFont>
        <a:latin typeface="Montserrat-Bold"/>
        <a:ea typeface=""/>
        <a:cs typeface=""/>
      </a:majorFont>
      <a:minorFont>
        <a:latin typeface="Open Sans"/>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effectLst/>
      </a:spPr>
      <a:bodyPr vert="horz" lIns="0" tIns="192024" rIns="0" bIns="0" rtlCol="0" anchor="t" anchorCtr="0">
        <a:noAutofit/>
      </a:bodyPr>
      <a:lstStyle>
        <a:defPPr algn="l">
          <a:defRPr sz="4400" dirty="0">
            <a:latin typeface="Mathilde" panose="03050500000000020004" pitchFamily="66" charset="0"/>
          </a:defRPr>
        </a:defPPr>
      </a:lstStyle>
    </a:txDef>
  </a:objectDefaults>
  <a:extraClrSchemeLst/>
  <a:extLst>
    <a:ext uri="{05A4C25C-085E-4340-85A3-A5531E510DB2}">
      <thm15:themeFamily xmlns:thm15="http://schemas.microsoft.com/office/thememl/2012/main" name="B&amp;D-Powerpoint Template_16x9" id="{D6003E70-2833-4847-828A-A182BBF6C8FF}" vid="{85D7DE89-D8E2-D743-952C-ED1FA0F184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2A6083F4FD52D40B44E06FF5ECA5D8D" ma:contentTypeVersion="8" ma:contentTypeDescription="Create a new document." ma:contentTypeScope="" ma:versionID="5a509c9568b894c6145810d90697eeef">
  <xsd:schema xmlns:xsd="http://www.w3.org/2001/XMLSchema" xmlns:xs="http://www.w3.org/2001/XMLSchema" xmlns:p="http://schemas.microsoft.com/office/2006/metadata/properties" xmlns:ns2="674a3600-240c-4ae3-baa2-eb5ff86f6b78" targetNamespace="http://schemas.microsoft.com/office/2006/metadata/properties" ma:root="true" ma:fieldsID="eb9b840a6c298dfedb44f634e9409e3b" ns2:_="">
    <xsd:import namespace="674a3600-240c-4ae3-baa2-eb5ff86f6b78"/>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4a3600-240c-4ae3-baa2-eb5ff86f6b7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SearchProperties" ma:index="1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22E07F4-7FA1-47FD-B6D4-77B42C86A9AE}">
  <ds:schemaRefs>
    <ds:schemaRef ds:uri="http://schemas.microsoft.com/sharepoint/v3/contenttype/forms"/>
  </ds:schemaRefs>
</ds:datastoreItem>
</file>

<file path=customXml/itemProps2.xml><?xml version="1.0" encoding="utf-8"?>
<ds:datastoreItem xmlns:ds="http://schemas.openxmlformats.org/officeDocument/2006/customXml" ds:itemID="{331A197E-8F98-4AC3-AAE3-7992B6358C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74a3600-240c-4ae3-baa2-eb5ff86f6b7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010ce16-e13d-4c24-87af-3a1eb4d11de6}" enabled="0" method="" siteId="{f010ce16-e13d-4c24-87af-3a1eb4d11de6}" removed="1"/>
</clbl:labelList>
</file>

<file path=docProps/app.xml><?xml version="1.0" encoding="utf-8"?>
<Properties xmlns="http://schemas.openxmlformats.org/officeDocument/2006/extended-properties" xmlns:vt="http://schemas.openxmlformats.org/officeDocument/2006/docPropsVTypes">
  <Template>Theme1</Template>
  <TotalTime>107249</TotalTime>
  <Words>3542</Words>
  <Application>Microsoft Office PowerPoint</Application>
  <PresentationFormat>Widescreen</PresentationFormat>
  <Paragraphs>1331</Paragraphs>
  <Slides>46</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46</vt:i4>
      </vt:variant>
    </vt:vector>
  </HeadingPairs>
  <TitlesOfParts>
    <vt:vector size="59" baseType="lpstr">
      <vt:lpstr>Arial</vt:lpstr>
      <vt:lpstr>Calibri</vt:lpstr>
      <vt:lpstr>Calibri (Body)</vt:lpstr>
      <vt:lpstr>Calisto MT</vt:lpstr>
      <vt:lpstr>Courier New</vt:lpstr>
      <vt:lpstr>Freestyle Script</vt:lpstr>
      <vt:lpstr>Mathilde</vt:lpstr>
      <vt:lpstr>Montserrat</vt:lpstr>
      <vt:lpstr>Open Sans</vt:lpstr>
      <vt:lpstr>Open Sans Light</vt:lpstr>
      <vt:lpstr>Open Sans Semibold</vt:lpstr>
      <vt:lpstr>Wingdings</vt:lpstr>
      <vt:lpstr>Voodoo Powerpoint Template</vt:lpstr>
      <vt:lpstr>PowerPoint Presentation</vt:lpstr>
      <vt:lpstr>Introduction</vt:lpstr>
      <vt:lpstr>Suffix Candidates</vt:lpstr>
      <vt:lpstr>Target Audience</vt:lpstr>
      <vt:lpstr>Methodology</vt:lpstr>
      <vt:lpstr>Methodology (Cont.)</vt:lpstr>
      <vt:lpstr>Methodology (Cont.)</vt:lpstr>
      <vt:lpstr>Methodology (Cont.)</vt:lpstr>
      <vt:lpstr>PowerPoint Presentation</vt:lpstr>
      <vt:lpstr>Brandex® Safety &amp; Marketing Summary (U.S. Overall)</vt:lpstr>
      <vt:lpstr>Brandex® Safety &amp; Marketing Summary (U.S. Overall)</vt:lpstr>
      <vt:lpstr>Brandex® Marketing Summary - Strategic/Marketing (U.S. Overall)</vt:lpstr>
      <vt:lpstr>Brandex® Marketing Summary - Strategic/Marketing (U.S. Overall)(Cont.)</vt:lpstr>
      <vt:lpstr>Quantitative Topline Chart - Marketing Results (U.S. Overall)</vt:lpstr>
      <vt:lpstr>Summary of Recommendations with Rationales</vt:lpstr>
      <vt:lpstr>Summary of Recommendations with Rationales</vt:lpstr>
      <vt:lpstr>Summary of Recommendations with Rationales</vt:lpstr>
      <vt:lpstr>Summary of Recommendations - BrandPoll</vt:lpstr>
      <vt:lpstr>DSI Name Recommendation</vt:lpstr>
      <vt:lpstr>DSI Name Recommendation</vt:lpstr>
      <vt:lpstr>DSI-Reference™ Test Name vs. Noted Name Comparison</vt:lpstr>
      <vt:lpstr>DSI-Reference™ Test Name vs. Noted Name Comparison</vt:lpstr>
      <vt:lpstr>PowerPoint Presentation</vt:lpstr>
      <vt:lpstr>PowerPoint Presentation</vt:lpstr>
      <vt:lpstr>BrandTest® Market Research - Personal Preferences Results</vt:lpstr>
      <vt:lpstr>PowerPoint Presentation</vt:lpstr>
      <vt:lpstr>Next Steps</vt:lpstr>
      <vt:lpstr>Next Steps (Cont.)</vt:lpstr>
      <vt:lpstr>Next Steps (Cont.)</vt:lpstr>
      <vt:lpstr>Next Steps (Cont.)</vt:lpstr>
      <vt:lpstr>PowerPoint Presentation</vt:lpstr>
      <vt:lpstr>PowerPoint Presentation</vt:lpstr>
      <vt:lpstr>Appendix - Suffix Meaning (Unaided)* Results</vt:lpstr>
      <vt:lpstr>Appendix - Existing Suffix Identification* Results</vt:lpstr>
      <vt:lpstr>Appendix - Existing Abbreviation Identification* Results</vt:lpstr>
      <vt:lpstr>Appendix - Promotional Review</vt:lpstr>
      <vt:lpstr>Appendix - Promotional Review* Results</vt:lpstr>
      <vt:lpstr>Appendix - Sound alike/Look alike Similarity Results</vt:lpstr>
      <vt:lpstr>Appendix - Sound alike/Look alike Similarity Results (Cont.)</vt:lpstr>
      <vt:lpstr>Appendix - Sound alike/Look alike Similarity Results (Cont.)</vt:lpstr>
      <vt:lpstr>Appendix - Sound alike/Look alike Similarity Results (Cont.)</vt:lpstr>
      <vt:lpstr>Appendix - Sound alike/Look alike Similarity Results (Cont.)</vt:lpstr>
      <vt:lpstr>Linguistics Screening </vt:lpstr>
      <vt:lpstr>Linguistics Screening</vt:lpstr>
      <vt:lpstr>Linguistics Screening - Results</vt:lpstr>
      <vt:lpstr>Linguistics Screening - Results (Cont.)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 Deck Powerpoint</dc:title>
  <dc:subject/>
  <dc:creator>Mahdi</dc:creator>
  <cp:keywords/>
  <dc:description/>
  <cp:lastModifiedBy>Ricardo Montemayor</cp:lastModifiedBy>
  <cp:revision>1193</cp:revision>
  <dcterms:created xsi:type="dcterms:W3CDTF">2017-07-25T02:03:18Z</dcterms:created>
  <dcterms:modified xsi:type="dcterms:W3CDTF">2024-08-15T17:11:27Z</dcterms:modified>
  <cp:category/>
</cp:coreProperties>
</file>

<file path=docProps/thumbnail.jpeg>
</file>